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7" r:id="rId2"/>
    <p:sldId id="470" r:id="rId3"/>
    <p:sldId id="480" r:id="rId4"/>
    <p:sldId id="495" r:id="rId5"/>
    <p:sldId id="496" r:id="rId6"/>
    <p:sldId id="497" r:id="rId7"/>
    <p:sldId id="298" r:id="rId8"/>
    <p:sldId id="477" r:id="rId9"/>
    <p:sldId id="499" r:id="rId10"/>
    <p:sldId id="511" r:id="rId11"/>
    <p:sldId id="500" r:id="rId12"/>
    <p:sldId id="472" r:id="rId13"/>
    <p:sldId id="474" r:id="rId14"/>
    <p:sldId id="512" r:id="rId15"/>
    <p:sldId id="513" r:id="rId16"/>
    <p:sldId id="505" r:id="rId17"/>
    <p:sldId id="506" r:id="rId18"/>
    <p:sldId id="514" r:id="rId19"/>
    <p:sldId id="515" r:id="rId20"/>
    <p:sldId id="473" r:id="rId21"/>
    <p:sldId id="294" r:id="rId22"/>
    <p:sldId id="521" r:id="rId23"/>
    <p:sldId id="510" r:id="rId24"/>
    <p:sldId id="516" r:id="rId25"/>
    <p:sldId id="517" r:id="rId26"/>
    <p:sldId id="522" r:id="rId27"/>
    <p:sldId id="51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ato" panose="020F0502020204030203" pitchFamily="34" charset="77"/>
      <p:regular r:id="rId34"/>
      <p:bold r:id="rId35"/>
      <p:italic r:id="rId36"/>
      <p:boldItalic r:id="rId37"/>
    </p:embeddedFont>
    <p:embeddedFont>
      <p:font typeface="Libre Baskerville" panose="02000000000000000000" pitchFamily="2" charset="0"/>
      <p:regular r:id="rId38"/>
      <p:bold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guide id="3" pos="3192" userDrawn="1">
          <p15:clr>
            <a:srgbClr val="A4A3A4"/>
          </p15:clr>
        </p15:guide>
        <p15:guide id="4" userDrawn="1">
          <p15:clr>
            <a:srgbClr val="A4A3A4"/>
          </p15:clr>
        </p15:guide>
        <p15:guide id="5" orient="horz" pos="1200" userDrawn="1">
          <p15:clr>
            <a:srgbClr val="A4A3A4"/>
          </p15:clr>
        </p15:guide>
        <p15:guide id="6" pos="480" userDrawn="1">
          <p15:clr>
            <a:srgbClr val="A4A3A4"/>
          </p15:clr>
        </p15:guide>
        <p15:guide id="7" pos="384" userDrawn="1">
          <p15:clr>
            <a:srgbClr val="A4A3A4"/>
          </p15:clr>
        </p15:guide>
        <p15:guide id="8" orient="horz" pos="744" userDrawn="1">
          <p15:clr>
            <a:srgbClr val="A4A3A4"/>
          </p15:clr>
        </p15:guide>
        <p15:guide id="9" orient="horz" pos="648"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3" roundtripDataSignature="AMtx7mi2kCIHZhNjbgTfBOap1Nw76RHRY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4365"/>
  </p:normalViewPr>
  <p:slideViewPr>
    <p:cSldViewPr snapToGrid="0">
      <p:cViewPr varScale="1">
        <p:scale>
          <a:sx n="139" d="100"/>
          <a:sy n="139" d="100"/>
        </p:scale>
        <p:origin x="344" y="176"/>
      </p:cViewPr>
      <p:guideLst>
        <p:guide orient="horz" pos="2160"/>
        <p:guide pos="3816"/>
        <p:guide pos="3192"/>
        <p:guide/>
        <p:guide orient="horz" pos="1200"/>
        <p:guide pos="480"/>
        <p:guide pos="384"/>
        <p:guide orient="horz" pos="744"/>
        <p:guide orient="horz"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25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25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25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257"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25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2000" b="1" i="0" u="none" strike="noStrike" kern="1200" spc="0" baseline="0">
                <a:solidFill>
                  <a:schemeClr val="tx1">
                    <a:lumMod val="65000"/>
                    <a:lumOff val="35000"/>
                  </a:schemeClr>
                </a:solidFill>
                <a:latin typeface="Libre Baskerville" panose="02000000000000000000" pitchFamily="2" charset="0"/>
                <a:ea typeface="+mn-ea"/>
                <a:cs typeface="+mn-cs"/>
              </a:defRPr>
            </a:pPr>
            <a:r>
              <a:rPr lang="en-US" sz="2000" b="1" dirty="0">
                <a:solidFill>
                  <a:schemeClr val="accent5"/>
                </a:solidFill>
                <a:latin typeface="Lato" panose="020F0502020204030203" pitchFamily="34" charset="0"/>
                <a:ea typeface="Lato" panose="020F0502020204030203" pitchFamily="34" charset="0"/>
                <a:cs typeface="Lato" panose="020F0502020204030203" pitchFamily="34" charset="0"/>
              </a:rPr>
              <a:t>COMMS</a:t>
            </a:r>
            <a:r>
              <a:rPr lang="en-US" sz="2000" b="1" baseline="0" dirty="0">
                <a:solidFill>
                  <a:schemeClr val="accent5"/>
                </a:solidFill>
                <a:latin typeface="Lato" panose="020F0502020204030203" pitchFamily="34" charset="0"/>
                <a:ea typeface="Lato" panose="020F0502020204030203" pitchFamily="34" charset="0"/>
                <a:cs typeface="Lato" panose="020F0502020204030203" pitchFamily="34" charset="0"/>
              </a:rPr>
              <a:t> &amp; DEV STRUCTURES</a:t>
            </a:r>
            <a:endParaRPr lang="en-US" sz="2000" b="1" dirty="0">
              <a:solidFill>
                <a:schemeClr val="accent5"/>
              </a:solidFill>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0.14554865424430641"/>
          <c:y val="0"/>
        </c:manualLayout>
      </c:layout>
      <c:overlay val="0"/>
      <c:spPr>
        <a:noFill/>
        <a:ln>
          <a:noFill/>
        </a:ln>
        <a:effectLst/>
      </c:spPr>
      <c:txPr>
        <a:bodyPr rot="0" spcFirstLastPara="1" vertOverflow="ellipsis" vert="horz" wrap="square" anchor="t" anchorCtr="1"/>
        <a:lstStyle/>
        <a:p>
          <a:pPr>
            <a:defRPr sz="2000" b="1" i="0" u="none" strike="noStrike" kern="1200" spc="0" baseline="0">
              <a:solidFill>
                <a:schemeClr val="tx1">
                  <a:lumMod val="65000"/>
                  <a:lumOff val="35000"/>
                </a:schemeClr>
              </a:solidFill>
              <a:latin typeface="Libre Baskerville" panose="02000000000000000000" pitchFamily="2" charset="0"/>
              <a:ea typeface="+mn-ea"/>
              <a:cs typeface="+mn-cs"/>
            </a:defRPr>
          </a:pPr>
          <a:endParaRPr lang="en-US"/>
        </a:p>
      </c:txPr>
    </c:title>
    <c:autoTitleDeleted val="0"/>
    <c:plotArea>
      <c:layout>
        <c:manualLayout>
          <c:layoutTarget val="inner"/>
          <c:xMode val="edge"/>
          <c:yMode val="edge"/>
          <c:x val="0.15719502453497661"/>
          <c:y val="0.21698404725126497"/>
          <c:w val="0.68560995093004684"/>
          <c:h val="0.74859833612378568"/>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87-EA43-B213-DA4FC2BE0B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87-EA43-B213-DA4FC2BE0B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87-EA43-B213-DA4FC2BE0B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87-EA43-B213-DA4FC2BE0B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87-EA43-B213-DA4FC2BE0B8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87-EA43-B213-DA4FC2BE0B86}"/>
              </c:ext>
            </c:extLst>
          </c:dPt>
          <c:dPt>
            <c:idx val="6"/>
            <c:bubble3D val="0"/>
            <c:spPr>
              <a:solidFill>
                <a:srgbClr val="7E0034"/>
              </a:solidFill>
              <a:ln w="19050">
                <a:solidFill>
                  <a:schemeClr val="lt1"/>
                </a:solidFill>
              </a:ln>
              <a:effectLst/>
            </c:spPr>
            <c:extLst>
              <c:ext xmlns:c16="http://schemas.microsoft.com/office/drawing/2014/chart" uri="{C3380CC4-5D6E-409C-BE32-E72D297353CC}">
                <c16:uniqueId val="{0000000D-2087-EA43-B213-DA4FC2BE0B8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087-EA43-B213-DA4FC2BE0B86}"/>
              </c:ext>
            </c:extLst>
          </c:dPt>
          <c:dLbls>
            <c:dLbl>
              <c:idx val="0"/>
              <c:layout>
                <c:manualLayout>
                  <c:x val="-0.19047619047619047"/>
                  <c:y val="0.11682092771654368"/>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811594202898553"/>
                      <c:h val="0.13733173180471367"/>
                    </c:manualLayout>
                  </c15:layout>
                </c:ext>
                <c:ext xmlns:c16="http://schemas.microsoft.com/office/drawing/2014/chart" uri="{C3380CC4-5D6E-409C-BE32-E72D297353CC}">
                  <c16:uniqueId val="{00000001-2087-EA43-B213-DA4FC2BE0B86}"/>
                </c:ext>
              </c:extLst>
            </c:dLbl>
            <c:dLbl>
              <c:idx val="1"/>
              <c:layout>
                <c:manualLayout>
                  <c:x val="-3.3126293995859216E-2"/>
                  <c:y val="-0.1358838768337152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347826086956524"/>
                      <c:h val="0.13733173180471367"/>
                    </c:manualLayout>
                  </c15:layout>
                </c:ext>
                <c:ext xmlns:c16="http://schemas.microsoft.com/office/drawing/2014/chart" uri="{C3380CC4-5D6E-409C-BE32-E72D297353CC}">
                  <c16:uniqueId val="{00000003-2087-EA43-B213-DA4FC2BE0B86}"/>
                </c:ext>
              </c:extLst>
            </c:dLbl>
            <c:dLbl>
              <c:idx val="2"/>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087-EA43-B213-DA4FC2BE0B86}"/>
                </c:ext>
              </c:extLst>
            </c:dLbl>
            <c:dLbl>
              <c:idx val="3"/>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087-EA43-B213-DA4FC2BE0B86}"/>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087-EA43-B213-DA4FC2BE0B86}"/>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087-EA43-B213-DA4FC2BE0B86}"/>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7E0034"/>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2087-EA43-B213-DA4FC2BE0B86}"/>
                </c:ext>
              </c:extLst>
            </c:dLbl>
            <c:dLbl>
              <c:idx val="7"/>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087-EA43-B213-DA4FC2BE0B8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0"/>
            <c:showCatName val="1"/>
            <c:showSerName val="0"/>
            <c:showPercent val="0"/>
            <c:showBubbleSize val="0"/>
            <c:separator>
</c:separator>
            <c:showLeaderLines val="1"/>
            <c:leaderLines>
              <c:spPr>
                <a:ln w="25400"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Development</c:v>
                </c:pt>
                <c:pt idx="1">
                  <c:v>Communications</c:v>
                </c:pt>
                <c:pt idx="2">
                  <c:v>Marketing</c:v>
                </c:pt>
                <c:pt idx="3">
                  <c:v>Digital</c:v>
                </c:pt>
                <c:pt idx="4">
                  <c:v>Combined Dept</c:v>
                </c:pt>
                <c:pt idx="5">
                  <c:v>Dual Report</c:v>
                </c:pt>
                <c:pt idx="6">
                  <c:v>Consultant</c:v>
                </c:pt>
                <c:pt idx="7">
                  <c:v>Other</c:v>
                </c:pt>
              </c:strCache>
            </c:strRef>
          </c:cat>
          <c:val>
            <c:numRef>
              <c:f>Sheet1!$B$2:$B$9</c:f>
              <c:numCache>
                <c:formatCode>0%</c:formatCode>
                <c:ptCount val="8"/>
                <c:pt idx="0">
                  <c:v>0.36</c:v>
                </c:pt>
                <c:pt idx="1">
                  <c:v>0.27</c:v>
                </c:pt>
                <c:pt idx="2">
                  <c:v>0.1</c:v>
                </c:pt>
                <c:pt idx="3">
                  <c:v>0.08</c:v>
                </c:pt>
                <c:pt idx="4">
                  <c:v>0.08</c:v>
                </c:pt>
                <c:pt idx="5">
                  <c:v>0.04</c:v>
                </c:pt>
                <c:pt idx="6">
                  <c:v>0.01</c:v>
                </c:pt>
                <c:pt idx="7">
                  <c:v>0.06</c:v>
                </c:pt>
              </c:numCache>
            </c:numRef>
          </c:val>
          <c:extLst>
            <c:ext xmlns:c16="http://schemas.microsoft.com/office/drawing/2014/chart" uri="{C3380CC4-5D6E-409C-BE32-E72D297353CC}">
              <c16:uniqueId val="{00000000-7667-1F40-A898-920F4B500D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u="none" strike="noStrike" kern="1200" spc="0" baseline="0" dirty="0">
                <a:solidFill>
                  <a:schemeClr val="accent5"/>
                </a:solidFill>
                <a:latin typeface="Lato" panose="020F0502020204030203" pitchFamily="34" charset="0"/>
                <a:ea typeface="Lato" panose="020F0502020204030203" pitchFamily="34" charset="0"/>
                <a:cs typeface="Lato" panose="020F0502020204030203" pitchFamily="34" charset="0"/>
              </a:rPr>
              <a:t>TEAM</a:t>
            </a:r>
            <a:r>
              <a:rPr lang="en-US" sz="2000" dirty="0">
                <a:latin typeface="Libre Baskerville" panose="02000000000000000000" pitchFamily="2" charset="0"/>
              </a:rPr>
              <a:t> </a:t>
            </a:r>
            <a:r>
              <a:rPr lang="en-US" sz="2000" b="1" i="0" u="none" strike="noStrike" kern="1200" spc="0" baseline="0" dirty="0">
                <a:solidFill>
                  <a:schemeClr val="accent5"/>
                </a:solidFill>
                <a:latin typeface="Lato" panose="020F0502020204030203" pitchFamily="34" charset="0"/>
                <a:ea typeface="Lato" panose="020F0502020204030203" pitchFamily="34" charset="0"/>
                <a:cs typeface="Lato" panose="020F0502020204030203" pitchFamily="34" charset="0"/>
              </a:rPr>
              <a:t>SIZE</a:t>
            </a:r>
          </a:p>
        </c:rich>
      </c:tx>
      <c:layout>
        <c:manualLayout>
          <c:xMode val="edge"/>
          <c:yMode val="edge"/>
          <c:x val="0.38819706498951773"/>
          <c:y val="5.141979362443144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Team Size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5C-0541-9DEA-7CA7ADB29B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5C-0541-9DEA-7CA7ADB29B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5C-0541-9DEA-7CA7ADB29B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5C-0541-9DEA-7CA7ADB29B84}"/>
              </c:ext>
            </c:extLst>
          </c:dPt>
          <c:dLbls>
            <c:dLbl>
              <c:idx val="0"/>
              <c:layout>
                <c:manualLayout>
                  <c:x val="-0.20634221429868435"/>
                  <c:y val="0.1303287303845633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35C-0541-9DEA-7CA7ADB29B84}"/>
                </c:ext>
              </c:extLst>
            </c:dLbl>
            <c:dLbl>
              <c:idx val="1"/>
              <c:layout>
                <c:manualLayout>
                  <c:x val="-0.17400411033526469"/>
                  <c:y val="-0.14911750273091748"/>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300846828108748"/>
                      <c:h val="0.14963159944709548"/>
                    </c:manualLayout>
                  </c15:layout>
                </c:ext>
                <c:ext xmlns:c16="http://schemas.microsoft.com/office/drawing/2014/chart" uri="{C3380CC4-5D6E-409C-BE32-E72D297353CC}">
                  <c16:uniqueId val="{00000003-835C-0541-9DEA-7CA7ADB29B84}"/>
                </c:ext>
              </c:extLst>
            </c:dLbl>
            <c:dLbl>
              <c:idx val="2"/>
              <c:layout>
                <c:manualLayout>
                  <c:x val="0.19706507205467241"/>
                  <c:y val="-8.227156857902412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749484144670593"/>
                      <c:h val="0.14963159944709548"/>
                    </c:manualLayout>
                  </c15:layout>
                </c:ext>
                <c:ext xmlns:c16="http://schemas.microsoft.com/office/drawing/2014/chart" uri="{C3380CC4-5D6E-409C-BE32-E72D297353CC}">
                  <c16:uniqueId val="{00000005-835C-0541-9DEA-7CA7ADB29B84}"/>
                </c:ext>
              </c:extLst>
            </c:dLbl>
            <c:dLbl>
              <c:idx val="3"/>
              <c:layout>
                <c:manualLayout>
                  <c:x val="0.21174012446557389"/>
                  <c:y val="0.23396016221122928"/>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183018867924528"/>
                      <c:h val="0.14963159944709548"/>
                    </c:manualLayout>
                  </c15:layout>
                </c:ext>
                <c:ext xmlns:c16="http://schemas.microsoft.com/office/drawing/2014/chart" uri="{C3380CC4-5D6E-409C-BE32-E72D297353CC}">
                  <c16:uniqueId val="{00000007-835C-0541-9DEA-7CA7ADB29B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Small (1-5)</c:v>
                </c:pt>
                <c:pt idx="1">
                  <c:v>Medium (6-10)</c:v>
                </c:pt>
                <c:pt idx="2">
                  <c:v>Large (11-25)</c:v>
                </c:pt>
                <c:pt idx="3">
                  <c:v>Very Large (26+)</c:v>
                </c:pt>
              </c:strCache>
            </c:strRef>
          </c:cat>
          <c:val>
            <c:numRef>
              <c:f>Sheet1!$B$2:$B$5</c:f>
              <c:numCache>
                <c:formatCode>0%</c:formatCode>
                <c:ptCount val="4"/>
                <c:pt idx="0">
                  <c:v>0.32</c:v>
                </c:pt>
                <c:pt idx="1">
                  <c:v>0.24</c:v>
                </c:pt>
                <c:pt idx="2">
                  <c:v>0.24</c:v>
                </c:pt>
                <c:pt idx="3">
                  <c:v>0.2</c:v>
                </c:pt>
              </c:numCache>
            </c:numRef>
          </c:val>
          <c:extLst>
            <c:ext xmlns:c16="http://schemas.microsoft.com/office/drawing/2014/chart" uri="{C3380CC4-5D6E-409C-BE32-E72D297353CC}">
              <c16:uniqueId val="{00000000-08F1-E44B-BFD4-DC0E5E66438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Libre Baskerville" panose="02000000000000000000" pitchFamily="2" charset="0"/>
                <a:ea typeface="+mn-ea"/>
                <a:cs typeface="+mn-cs"/>
              </a:defRPr>
            </a:pPr>
            <a:r>
              <a:rPr lang="en-US" sz="2000" b="1" i="0" u="none" strike="noStrike" kern="1200" spc="0" baseline="0" dirty="0">
                <a:solidFill>
                  <a:schemeClr val="accent5"/>
                </a:solidFill>
                <a:latin typeface="Lato" panose="020F0502020204030203" pitchFamily="34" charset="0"/>
                <a:ea typeface="Lato" panose="020F0502020204030203" pitchFamily="34" charset="0"/>
                <a:cs typeface="Lato" panose="020F0502020204030203" pitchFamily="34" charset="0"/>
              </a:rPr>
              <a:t>ROLES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Libre Baskerville" panose="02000000000000000000" pitchFamily="2"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Position</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2C68-5949-A3EA-44715751D4D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C68-5949-A3EA-44715751D4D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2C68-5949-A3EA-44715751D4D0}"/>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1-2C68-5949-A3EA-44715751D4D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Lato" panose="020F0502020204030203"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CEO/ED/President</c:v>
                </c:pt>
                <c:pt idx="1">
                  <c:v>Dept Leadership</c:v>
                </c:pt>
                <c:pt idx="2">
                  <c:v>Director or Above</c:v>
                </c:pt>
                <c:pt idx="3">
                  <c:v>Managers</c:v>
                </c:pt>
                <c:pt idx="4">
                  <c:v>Individual Contributors</c:v>
                </c:pt>
              </c:strCache>
            </c:strRef>
          </c:cat>
          <c:val>
            <c:numRef>
              <c:f>Sheet1!$B$2:$B$6</c:f>
              <c:numCache>
                <c:formatCode>General</c:formatCode>
                <c:ptCount val="5"/>
                <c:pt idx="0">
                  <c:v>2</c:v>
                </c:pt>
                <c:pt idx="1">
                  <c:v>22</c:v>
                </c:pt>
                <c:pt idx="2">
                  <c:v>31</c:v>
                </c:pt>
                <c:pt idx="3">
                  <c:v>17</c:v>
                </c:pt>
                <c:pt idx="4">
                  <c:v>12</c:v>
                </c:pt>
              </c:numCache>
            </c:numRef>
          </c:val>
          <c:extLst>
            <c:ext xmlns:c16="http://schemas.microsoft.com/office/drawing/2014/chart" uri="{C3380CC4-5D6E-409C-BE32-E72D297353CC}">
              <c16:uniqueId val="{00000000-3221-144A-A275-F02E54ED7BB4}"/>
            </c:ext>
          </c:extLst>
        </c:ser>
        <c:dLbls>
          <c:dLblPos val="outEnd"/>
          <c:showLegendKey val="0"/>
          <c:showVal val="1"/>
          <c:showCatName val="0"/>
          <c:showSerName val="0"/>
          <c:showPercent val="0"/>
          <c:showBubbleSize val="0"/>
        </c:dLbls>
        <c:gapWidth val="75"/>
        <c:overlap val="40"/>
        <c:axId val="1373678112"/>
        <c:axId val="1373679840"/>
      </c:barChart>
      <c:dateAx>
        <c:axId val="137367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6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1373679840"/>
        <c:crosses val="autoZero"/>
        <c:auto val="0"/>
        <c:lblOffset val="100"/>
        <c:baseTimeUnit val="days"/>
      </c:dateAx>
      <c:valAx>
        <c:axId val="1373679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1373678112"/>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Libre Baskerville" panose="02000000000000000000" pitchFamily="2" charset="0"/>
                <a:ea typeface="+mn-ea"/>
                <a:cs typeface="+mn-cs"/>
              </a:defRPr>
            </a:pPr>
            <a:r>
              <a:rPr lang="en-US" sz="2000" b="1" dirty="0">
                <a:latin typeface="Lato" panose="020F0502020204030203" pitchFamily="34" charset="0"/>
                <a:ea typeface="Lato" panose="020F0502020204030203" pitchFamily="34" charset="0"/>
                <a:cs typeface="Lato" panose="020F0502020204030203" pitchFamily="34" charset="0"/>
              </a:rPr>
              <a:t>DISTINCT MARKETING </a:t>
            </a:r>
            <a:br>
              <a:rPr lang="en-US" sz="2000" b="1" dirty="0">
                <a:latin typeface="Lato" panose="020F0502020204030203" pitchFamily="34" charset="0"/>
                <a:ea typeface="Lato" panose="020F0502020204030203" pitchFamily="34" charset="0"/>
                <a:cs typeface="Lato" panose="020F0502020204030203" pitchFamily="34" charset="0"/>
              </a:rPr>
            </a:br>
            <a:r>
              <a:rPr lang="en-US" sz="2000" b="1" dirty="0">
                <a:latin typeface="Lato" panose="020F0502020204030203" pitchFamily="34" charset="0"/>
                <a:ea typeface="Lato" panose="020F0502020204030203" pitchFamily="34" charset="0"/>
                <a:cs typeface="Lato" panose="020F0502020204030203" pitchFamily="34" charset="0"/>
              </a:rPr>
              <a:t>OR ENGAGEMENT TEAM?</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Libre Baskerville" panose="02000000000000000000" pitchFamily="2" charset="0"/>
              <a:ea typeface="+mn-ea"/>
              <a:cs typeface="+mn-cs"/>
            </a:defRPr>
          </a:pPr>
          <a:endParaRPr lang="en-US"/>
        </a:p>
      </c:txPr>
    </c:title>
    <c:autoTitleDeleted val="0"/>
    <c:plotArea>
      <c:layout>
        <c:manualLayout>
          <c:layoutTarget val="inner"/>
          <c:xMode val="edge"/>
          <c:yMode val="edge"/>
          <c:x val="0.22560854421499199"/>
          <c:y val="0.30260330652439854"/>
          <c:w val="0.54878307664372139"/>
          <c:h val="0.68363565100964829"/>
        </c:manualLayout>
      </c:layout>
      <c:pieChart>
        <c:varyColors val="1"/>
        <c:ser>
          <c:idx val="0"/>
          <c:order val="0"/>
          <c:tx>
            <c:strRef>
              <c:f>Sheet1!$B$1</c:f>
              <c:strCache>
                <c:ptCount val="1"/>
                <c:pt idx="0">
                  <c:v>Distinct Marketing or Engagement team?</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6CBA-784D-A3FD-BCC230A68D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BA-784D-A3FD-BCC230A68D5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CBA-784D-A3FD-BCC230A68D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BA-784D-A3FD-BCC230A68D58}"/>
              </c:ext>
            </c:extLst>
          </c:dPt>
          <c:dLbls>
            <c:dLbl>
              <c:idx val="0"/>
              <c:layout>
                <c:manualLayout>
                  <c:x val="-0.20363203420327175"/>
                  <c:y val="-0.1059611991204481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CBA-784D-A3FD-BCC230A68D58}"/>
                </c:ext>
              </c:extLst>
            </c:dLbl>
            <c:dLbl>
              <c:idx val="1"/>
              <c:layout>
                <c:manualLayout>
                  <c:x val="0.17337864606546824"/>
                  <c:y val="7.024570161493140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CBA-784D-A3FD-BCC230A68D58}"/>
                </c:ext>
              </c:extLst>
            </c:dLbl>
            <c:dLbl>
              <c:idx val="2"/>
              <c:layout>
                <c:manualLayout>
                  <c:x val="7.6429043067729782E-2"/>
                  <c:y val="-2.135697586496705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Lato" panose="020F0502020204030203" pitchFamily="34" charset="77"/>
                        <a:ea typeface="+mn-ea"/>
                        <a:cs typeface="+mn-cs"/>
                      </a:defRPr>
                    </a:pPr>
                    <a:fld id="{95EE0EA5-DD25-8248-BCDD-B83C90A22298}" type="CATEGORYNAME">
                      <a:rPr lang="en-US" b="1" dirty="0">
                        <a:solidFill>
                          <a:schemeClr val="accent1"/>
                        </a:solidFill>
                      </a:rPr>
                      <a:pPr>
                        <a:defRPr sz="1600" b="1">
                          <a:solidFill>
                            <a:schemeClr val="tx1"/>
                          </a:solidFill>
                        </a:defRPr>
                      </a:pPr>
                      <a:t>[CATEGORY NAME]</a:t>
                    </a:fld>
                    <a:r>
                      <a:rPr lang="en-US" b="1" baseline="0" dirty="0">
                        <a:solidFill>
                          <a:schemeClr val="accent1"/>
                        </a:solidFill>
                      </a:rPr>
                      <a:t> </a:t>
                    </a:r>
                    <a:fld id="{3017898E-6EC4-0D4F-A461-55C57DF68F56}" type="VALUE">
                      <a:rPr lang="en-US" b="1" baseline="0" dirty="0">
                        <a:solidFill>
                          <a:schemeClr val="accent1"/>
                        </a:solidFill>
                      </a:rPr>
                      <a:pPr>
                        <a:defRPr sz="1600" b="1">
                          <a:solidFill>
                            <a:schemeClr val="tx1"/>
                          </a:solidFill>
                        </a:defRPr>
                      </a:pPr>
                      <a:t>[VALUE]</a:t>
                    </a:fld>
                    <a:endParaRPr lang="en-US" b="1" baseline="0" dirty="0">
                      <a:solidFill>
                        <a:schemeClr val="accent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Lato" panose="020F0502020204030203" pitchFamily="34" charset="77"/>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006289308176094"/>
                      <c:h val="5.674993126573253E-2"/>
                    </c:manualLayout>
                  </c15:layout>
                  <c15:dlblFieldTable/>
                  <c15:showDataLabelsRange val="0"/>
                </c:ext>
                <c:ext xmlns:c16="http://schemas.microsoft.com/office/drawing/2014/chart" uri="{C3380CC4-5D6E-409C-BE32-E72D297353CC}">
                  <c16:uniqueId val="{00000005-6CBA-784D-A3FD-BCC230A68D5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Lato" panose="020F0502020204030203" pitchFamily="34" charset="77"/>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No</c:v>
                </c:pt>
                <c:pt idx="2">
                  <c:v>Multiple teams</c:v>
                </c:pt>
              </c:strCache>
            </c:strRef>
          </c:cat>
          <c:val>
            <c:numRef>
              <c:f>Sheet1!$B$2:$B$5</c:f>
              <c:numCache>
                <c:formatCode>0%</c:formatCode>
                <c:ptCount val="4"/>
                <c:pt idx="0">
                  <c:v>0.64</c:v>
                </c:pt>
                <c:pt idx="1">
                  <c:v>0.33</c:v>
                </c:pt>
                <c:pt idx="2">
                  <c:v>0.02</c:v>
                </c:pt>
              </c:numCache>
            </c:numRef>
          </c:val>
          <c:extLst>
            <c:ext xmlns:c16="http://schemas.microsoft.com/office/drawing/2014/chart" uri="{C3380CC4-5D6E-409C-BE32-E72D297353CC}">
              <c16:uniqueId val="{00000000-738D-A646-8451-6E01F4FE4C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US" sz="2000" b="1" dirty="0">
                <a:latin typeface="Lato" panose="020F0502020204030203" pitchFamily="34" charset="0"/>
                <a:ea typeface="Lato" panose="020F0502020204030203" pitchFamily="34" charset="0"/>
                <a:cs typeface="Lato" panose="020F0502020204030203" pitchFamily="34" charset="0"/>
              </a:rPr>
              <a:t>WHERE DOES DIGITAL SIT?</a:t>
            </a:r>
          </a:p>
        </c:rich>
      </c:tx>
      <c:layout>
        <c:manualLayout>
          <c:xMode val="edge"/>
          <c:yMode val="edge"/>
          <c:x val="0.28199736300056921"/>
          <c:y val="1.949173278654162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manualLayout>
          <c:layoutTarget val="inner"/>
          <c:xMode val="edge"/>
          <c:yMode val="edge"/>
          <c:x val="0.26155555831996052"/>
          <c:y val="0.25113872032772977"/>
          <c:w val="0.47688888336007895"/>
          <c:h val="0.73539059652533112"/>
        </c:manualLayout>
      </c:layout>
      <c:doughnutChart>
        <c:varyColors val="1"/>
        <c:ser>
          <c:idx val="0"/>
          <c:order val="0"/>
          <c:tx>
            <c:strRef>
              <c:f>Sheet1!$B$1</c:f>
              <c:strCache>
                <c:ptCount val="1"/>
                <c:pt idx="0">
                  <c:v>Where Does Digital Sit?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8A-0645-A2B4-F4B631A4D3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8A-0645-A2B4-F4B631A4D3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8A-0645-A2B4-F4B631A4D3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8A-0645-A2B4-F4B631A4D3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38A-0645-A2B4-F4B631A4D3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38A-0645-A2B4-F4B631A4D3D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38A-0645-A2B4-F4B631A4D3DF}"/>
              </c:ext>
            </c:extLst>
          </c:dPt>
          <c:dLbls>
            <c:dLbl>
              <c:idx val="0"/>
              <c:layout>
                <c:manualLayout>
                  <c:x val="0.23522321879021346"/>
                  <c:y val="-0.1245185616209153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8A-0645-A2B4-F4B631A4D3DF}"/>
                </c:ext>
              </c:extLst>
            </c:dLbl>
            <c:dLbl>
              <c:idx val="1"/>
              <c:layout>
                <c:manualLayout>
                  <c:x val="0.18848495480092151"/>
                  <c:y val="0.1371525490923274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986572984836631"/>
                      <c:h val="0.15754304970298419"/>
                    </c:manualLayout>
                  </c15:layout>
                </c:ext>
                <c:ext xmlns:c16="http://schemas.microsoft.com/office/drawing/2014/chart" uri="{C3380CC4-5D6E-409C-BE32-E72D297353CC}">
                  <c16:uniqueId val="{00000003-038A-0645-A2B4-F4B631A4D3DF}"/>
                </c:ext>
              </c:extLst>
            </c:dLbl>
            <c:dLbl>
              <c:idx val="2"/>
              <c:layout>
                <c:manualLayout>
                  <c:x val="-0.1808059069805372"/>
                  <c:y val="8.39146828314864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8A-0645-A2B4-F4B631A4D3DF}"/>
                </c:ext>
              </c:extLst>
            </c:dLbl>
            <c:dLbl>
              <c:idx val="3"/>
              <c:layout>
                <c:manualLayout>
                  <c:x val="-0.20847878528004377"/>
                  <c:y val="-1.08275944386540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952667618585707"/>
                      <c:h val="0.15754304970298419"/>
                    </c:manualLayout>
                  </c15:layout>
                </c:ext>
                <c:ext xmlns:c16="http://schemas.microsoft.com/office/drawing/2014/chart" uri="{C3380CC4-5D6E-409C-BE32-E72D297353CC}">
                  <c16:uniqueId val="{00000007-038A-0645-A2B4-F4B631A4D3DF}"/>
                </c:ext>
              </c:extLst>
            </c:dLbl>
            <c:dLbl>
              <c:idx val="4"/>
              <c:layout>
                <c:manualLayout>
                  <c:x val="-0.23353315425331261"/>
                  <c:y val="-8.797496413856903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5"/>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2863169967946459"/>
                      <c:h val="9.4200998791475088E-2"/>
                    </c:manualLayout>
                  </c15:layout>
                </c:ext>
                <c:ext xmlns:c16="http://schemas.microsoft.com/office/drawing/2014/chart" uri="{C3380CC4-5D6E-409C-BE32-E72D297353CC}">
                  <c16:uniqueId val="{00000009-038A-0645-A2B4-F4B631A4D3DF}"/>
                </c:ext>
              </c:extLst>
            </c:dLbl>
            <c:dLbl>
              <c:idx val="5"/>
              <c:layout>
                <c:manualLayout>
                  <c:x val="-0.24400013545584348"/>
                  <c:y val="-0.1745964656508237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6"/>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802314636280325"/>
                      <c:h val="0.1169391709135553"/>
                    </c:manualLayout>
                  </c15:layout>
                </c:ext>
                <c:ext xmlns:c16="http://schemas.microsoft.com/office/drawing/2014/chart" uri="{C3380CC4-5D6E-409C-BE32-E72D297353CC}">
                  <c16:uniqueId val="{0000000B-038A-0645-A2B4-F4B631A4D3DF}"/>
                </c:ext>
              </c:extLst>
            </c:dLbl>
            <c:dLbl>
              <c:idx val="6"/>
              <c:layout>
                <c:manualLayout>
                  <c:x val="-2.1942533549509865E-2"/>
                  <c:y val="-0.1529026977600726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7E0034"/>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890124577909916"/>
                      <c:h val="6.4424821012560543E-2"/>
                    </c:manualLayout>
                  </c15:layout>
                </c:ext>
                <c:ext xmlns:c16="http://schemas.microsoft.com/office/drawing/2014/chart" uri="{C3380CC4-5D6E-409C-BE32-E72D297353CC}">
                  <c16:uniqueId val="{0000000D-038A-0645-A2B4-F4B631A4D3D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Development</c:v>
                </c:pt>
                <c:pt idx="1">
                  <c:v>Communications</c:v>
                </c:pt>
                <c:pt idx="2">
                  <c:v>Marketing</c:v>
                </c:pt>
                <c:pt idx="3">
                  <c:v>Single Comms+Dev</c:v>
                </c:pt>
                <c:pt idx="4">
                  <c:v>Standalone</c:v>
                </c:pt>
                <c:pt idx="5">
                  <c:v>Fully dispersed</c:v>
                </c:pt>
                <c:pt idx="6">
                  <c:v>Other</c:v>
                </c:pt>
              </c:strCache>
            </c:strRef>
          </c:cat>
          <c:val>
            <c:numRef>
              <c:f>Sheet1!$B$2:$B$8</c:f>
              <c:numCache>
                <c:formatCode>0%</c:formatCode>
                <c:ptCount val="7"/>
                <c:pt idx="0">
                  <c:v>0.15</c:v>
                </c:pt>
                <c:pt idx="1">
                  <c:v>0.56000000000000005</c:v>
                </c:pt>
                <c:pt idx="2">
                  <c:v>0.26</c:v>
                </c:pt>
                <c:pt idx="3">
                  <c:v>0.04</c:v>
                </c:pt>
                <c:pt idx="4">
                  <c:v>0.06</c:v>
                </c:pt>
                <c:pt idx="5">
                  <c:v>0.08</c:v>
                </c:pt>
                <c:pt idx="6">
                  <c:v>7.0000000000000007E-2</c:v>
                </c:pt>
              </c:numCache>
            </c:numRef>
          </c:val>
          <c:extLst>
            <c:ext xmlns:c16="http://schemas.microsoft.com/office/drawing/2014/chart" uri="{C3380CC4-5D6E-409C-BE32-E72D297353CC}">
              <c16:uniqueId val="{00000000-7890-0C42-9EF8-A1349712635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barChart>
        <c:barDir val="bar"/>
        <c:grouping val="clustered"/>
        <c:varyColors val="0"/>
        <c:ser>
          <c:idx val="0"/>
          <c:order val="0"/>
          <c:tx>
            <c:strRef>
              <c:f>Sheet1!$B$1</c:f>
              <c:strCache>
                <c:ptCount val="1"/>
                <c:pt idx="0">
                  <c:v>How best do you get work done?</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3-BC6E-8141-AD33-59C79C93707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BC6E-8141-AD33-59C79C937077}"/>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1-BC6E-8141-AD33-59C79C93707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0-BC6E-8141-AD33-59C79C93707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Personal 1:1 relationships</c:v>
                </c:pt>
                <c:pt idx="1">
                  <c:v>Strong overall team relationships</c:v>
                </c:pt>
                <c:pt idx="2">
                  <c:v>Defined processes and workflow</c:v>
                </c:pt>
                <c:pt idx="3">
                  <c:v>Minimize need to collaborate</c:v>
                </c:pt>
                <c:pt idx="4">
                  <c:v>Other</c:v>
                </c:pt>
              </c:strCache>
            </c:strRef>
          </c:cat>
          <c:val>
            <c:numRef>
              <c:f>Sheet1!$B$2:$B$6</c:f>
              <c:numCache>
                <c:formatCode>0%</c:formatCode>
                <c:ptCount val="5"/>
                <c:pt idx="0">
                  <c:v>0.68</c:v>
                </c:pt>
                <c:pt idx="1">
                  <c:v>0.45</c:v>
                </c:pt>
                <c:pt idx="2">
                  <c:v>0.3</c:v>
                </c:pt>
                <c:pt idx="3">
                  <c:v>0.28000000000000003</c:v>
                </c:pt>
                <c:pt idx="4">
                  <c:v>0.1</c:v>
                </c:pt>
              </c:numCache>
            </c:numRef>
          </c:val>
          <c:extLst>
            <c:ext xmlns:c16="http://schemas.microsoft.com/office/drawing/2014/chart" uri="{C3380CC4-5D6E-409C-BE32-E72D297353CC}">
              <c16:uniqueId val="{00000000-72D2-2042-8D5A-2BB684633814}"/>
            </c:ext>
          </c:extLst>
        </c:ser>
        <c:dLbls>
          <c:showLegendKey val="0"/>
          <c:showVal val="0"/>
          <c:showCatName val="0"/>
          <c:showSerName val="0"/>
          <c:showPercent val="0"/>
          <c:showBubbleSize val="0"/>
        </c:dLbls>
        <c:gapWidth val="182"/>
        <c:axId val="502221184"/>
        <c:axId val="1251366000"/>
      </c:barChart>
      <c:catAx>
        <c:axId val="502221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251366000"/>
        <c:crosses val="autoZero"/>
        <c:auto val="1"/>
        <c:lblAlgn val="ctr"/>
        <c:lblOffset val="100"/>
        <c:noMultiLvlLbl val="0"/>
      </c:catAx>
      <c:valAx>
        <c:axId val="1251366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22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barChart>
        <c:barDir val="bar"/>
        <c:grouping val="clustered"/>
        <c:varyColors val="0"/>
        <c:ser>
          <c:idx val="0"/>
          <c:order val="0"/>
          <c:tx>
            <c:strRef>
              <c:f>Sheet1!$B$1</c:f>
              <c:strCache>
                <c:ptCount val="1"/>
                <c:pt idx="0">
                  <c:v>Existing Processes</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2-B0BA-514E-822F-591D59EF44B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B0BA-514E-822F-591D59EF44B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0-B0BA-514E-822F-591D59EF44B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Informal/ad hoc</c:v>
                </c:pt>
                <c:pt idx="1">
                  <c:v>Some documentation, not comprehensive</c:v>
                </c:pt>
                <c:pt idx="2">
                  <c:v>My team has documentation, but not others</c:v>
                </c:pt>
                <c:pt idx="3">
                  <c:v>Very strong governance</c:v>
                </c:pt>
                <c:pt idx="4">
                  <c:v>Other</c:v>
                </c:pt>
              </c:strCache>
            </c:strRef>
          </c:cat>
          <c:val>
            <c:numRef>
              <c:f>Sheet1!$B$2:$B$6</c:f>
              <c:numCache>
                <c:formatCode>0%</c:formatCode>
                <c:ptCount val="5"/>
                <c:pt idx="0">
                  <c:v>0.17</c:v>
                </c:pt>
                <c:pt idx="1">
                  <c:v>0.53</c:v>
                </c:pt>
                <c:pt idx="2">
                  <c:v>0.2</c:v>
                </c:pt>
                <c:pt idx="3">
                  <c:v>0</c:v>
                </c:pt>
                <c:pt idx="4">
                  <c:v>0.04</c:v>
                </c:pt>
              </c:numCache>
            </c:numRef>
          </c:val>
          <c:extLst>
            <c:ext xmlns:c16="http://schemas.microsoft.com/office/drawing/2014/chart" uri="{C3380CC4-5D6E-409C-BE32-E72D297353CC}">
              <c16:uniqueId val="{00000000-72D2-2042-8D5A-2BB684633814}"/>
            </c:ext>
          </c:extLst>
        </c:ser>
        <c:dLbls>
          <c:showLegendKey val="0"/>
          <c:showVal val="0"/>
          <c:showCatName val="0"/>
          <c:showSerName val="0"/>
          <c:showPercent val="0"/>
          <c:showBubbleSize val="0"/>
        </c:dLbls>
        <c:gapWidth val="182"/>
        <c:axId val="502221184"/>
        <c:axId val="1251366000"/>
      </c:barChart>
      <c:catAx>
        <c:axId val="502221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251366000"/>
        <c:crosses val="autoZero"/>
        <c:auto val="1"/>
        <c:lblAlgn val="ctr"/>
        <c:lblOffset val="100"/>
        <c:noMultiLvlLbl val="0"/>
      </c:catAx>
      <c:valAx>
        <c:axId val="1251366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221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C3A25-7324-2E4B-8C9A-D207B2AFEEC8}" type="doc">
      <dgm:prSet loTypeId="urn:microsoft.com/office/officeart/2008/layout/TitlePictureLineup" loCatId="" qsTypeId="urn:microsoft.com/office/officeart/2005/8/quickstyle/simple1" qsCatId="simple" csTypeId="urn:microsoft.com/office/officeart/2005/8/colors/accent1_2" csCatId="accent1" phldr="1"/>
      <dgm:spPr/>
    </dgm:pt>
    <dgm:pt modelId="{60AB3E67-5D34-8A4A-BC14-C7C6B99A45E8}">
      <dgm:prSet phldrT="[Text]" custT="1"/>
      <dgm:spPr>
        <a:solidFill>
          <a:schemeClr val="accent2"/>
        </a:solidFill>
        <a:ln>
          <a:noFill/>
        </a:ln>
      </dgm:spPr>
      <dgm:t>
        <a:bodyPr/>
        <a:lstStyle/>
        <a:p>
          <a:r>
            <a:rPr lang="en-US" sz="1600">
              <a:latin typeface="Lato" panose="020F0502020204030203" pitchFamily="34" charset="0"/>
              <a:ea typeface="Lato" panose="020F0502020204030203" pitchFamily="34" charset="0"/>
              <a:cs typeface="Lato" panose="020F0502020204030203" pitchFamily="34" charset="0"/>
            </a:rPr>
            <a:t>Ineffective</a:t>
          </a:r>
          <a:endParaRPr lang="en-US" sz="1600" dirty="0">
            <a:latin typeface="Lato" panose="020F0502020204030203" pitchFamily="34" charset="0"/>
            <a:ea typeface="Lato" panose="020F0502020204030203" pitchFamily="34" charset="0"/>
            <a:cs typeface="Lato" panose="020F0502020204030203" pitchFamily="34" charset="0"/>
          </a:endParaRPr>
        </a:p>
      </dgm:t>
    </dgm:pt>
    <dgm:pt modelId="{7BD67225-F8C0-BB4E-98CC-6DBB6F954D6D}" type="parTrans" cxnId="{BCF504C1-DD64-B64B-A873-9F8B6CA647EA}">
      <dgm:prSet/>
      <dgm:spPr/>
      <dgm:t>
        <a:bodyPr/>
        <a:lstStyle/>
        <a:p>
          <a:endParaRPr lang="en-US"/>
        </a:p>
      </dgm:t>
    </dgm:pt>
    <dgm:pt modelId="{7E57000F-9172-6E41-908E-34083D4347A2}" type="sibTrans" cxnId="{BCF504C1-DD64-B64B-A873-9F8B6CA647EA}">
      <dgm:prSet/>
      <dgm:spPr/>
      <dgm:t>
        <a:bodyPr/>
        <a:lstStyle/>
        <a:p>
          <a:endParaRPr lang="en-US"/>
        </a:p>
      </dgm:t>
    </dgm:pt>
    <dgm:pt modelId="{0CAEDDE3-8E75-D94E-BF44-A0CA5FC74006}">
      <dgm:prSet phldrT="[Text]" custT="1"/>
      <dgm:spPr>
        <a:solidFill>
          <a:schemeClr val="accent5"/>
        </a:solidFill>
        <a:ln>
          <a:noFill/>
        </a:ln>
      </dgm:spPr>
      <dgm:t>
        <a:bodyPr/>
        <a:lstStyle/>
        <a:p>
          <a:r>
            <a:rPr lang="en-US" sz="1600" dirty="0">
              <a:latin typeface="Lato" panose="020F0502020204030203" pitchFamily="34" charset="0"/>
              <a:ea typeface="Lato" panose="020F0502020204030203" pitchFamily="34" charset="0"/>
              <a:cs typeface="Lato" panose="020F0502020204030203" pitchFamily="34" charset="0"/>
            </a:rPr>
            <a:t>Somewhat Ineffective</a:t>
          </a:r>
        </a:p>
      </dgm:t>
    </dgm:pt>
    <dgm:pt modelId="{C08CAFB9-635B-4344-BAC1-2CE2573226BA}" type="parTrans" cxnId="{1A844245-5352-2740-9049-E09C8B4AEF5C}">
      <dgm:prSet/>
      <dgm:spPr/>
      <dgm:t>
        <a:bodyPr/>
        <a:lstStyle/>
        <a:p>
          <a:endParaRPr lang="en-US"/>
        </a:p>
      </dgm:t>
    </dgm:pt>
    <dgm:pt modelId="{5064F075-2412-0044-BD57-B411541E0FDC}" type="sibTrans" cxnId="{1A844245-5352-2740-9049-E09C8B4AEF5C}">
      <dgm:prSet/>
      <dgm:spPr/>
      <dgm:t>
        <a:bodyPr/>
        <a:lstStyle/>
        <a:p>
          <a:endParaRPr lang="en-US"/>
        </a:p>
      </dgm:t>
    </dgm:pt>
    <dgm:pt modelId="{7D59414C-20C3-9444-80BC-2B02EBF9016B}">
      <dgm:prSet phldrT="[Text]" custT="1"/>
      <dgm:spPr>
        <a:solidFill>
          <a:schemeClr val="accent3"/>
        </a:solidFill>
        <a:ln>
          <a:noFill/>
        </a:ln>
      </dgm:spPr>
      <dgm:t>
        <a:bodyPr/>
        <a:lstStyle/>
        <a:p>
          <a:r>
            <a:rPr lang="en-US" sz="1600" dirty="0">
              <a:latin typeface="Lato" panose="020F0502020204030203" pitchFamily="34" charset="0"/>
              <a:ea typeface="Lato" panose="020F0502020204030203" pitchFamily="34" charset="0"/>
              <a:cs typeface="Lato" panose="020F0502020204030203" pitchFamily="34" charset="0"/>
            </a:rPr>
            <a:t>Neutral</a:t>
          </a:r>
        </a:p>
      </dgm:t>
    </dgm:pt>
    <dgm:pt modelId="{89071B92-FD4A-C74B-BD6E-72A131F7D28E}" type="parTrans" cxnId="{53C59CC1-51A0-3C47-A8C2-DD743667365C}">
      <dgm:prSet/>
      <dgm:spPr/>
      <dgm:t>
        <a:bodyPr/>
        <a:lstStyle/>
        <a:p>
          <a:endParaRPr lang="en-US"/>
        </a:p>
      </dgm:t>
    </dgm:pt>
    <dgm:pt modelId="{08DCF8AF-2408-E848-B300-E25090266E14}" type="sibTrans" cxnId="{53C59CC1-51A0-3C47-A8C2-DD743667365C}">
      <dgm:prSet/>
      <dgm:spPr/>
      <dgm:t>
        <a:bodyPr/>
        <a:lstStyle/>
        <a:p>
          <a:endParaRPr lang="en-US"/>
        </a:p>
      </dgm:t>
    </dgm:pt>
    <dgm:pt modelId="{68697C17-4459-B94C-9FE8-DB248EB961EF}">
      <dgm:prSet custT="1"/>
      <dgm:spPr>
        <a:solidFill>
          <a:schemeClr val="accent1"/>
        </a:solidFill>
        <a:ln>
          <a:noFill/>
        </a:ln>
      </dgm:spPr>
      <dgm:t>
        <a:bodyPr/>
        <a:lstStyle/>
        <a:p>
          <a:r>
            <a:rPr lang="en-US" sz="1600" dirty="0">
              <a:latin typeface="Lato" panose="020F0502020204030203" pitchFamily="34" charset="0"/>
              <a:ea typeface="Lato" panose="020F0502020204030203" pitchFamily="34" charset="0"/>
              <a:cs typeface="Lato" panose="020F0502020204030203" pitchFamily="34" charset="0"/>
            </a:rPr>
            <a:t>Somewhat Effective</a:t>
          </a:r>
        </a:p>
      </dgm:t>
    </dgm:pt>
    <dgm:pt modelId="{0A81D38F-4650-9B42-8345-C2B84FFDF27E}" type="parTrans" cxnId="{B4672CEE-EFCE-D942-AE6C-8E6A3C115573}">
      <dgm:prSet/>
      <dgm:spPr/>
      <dgm:t>
        <a:bodyPr/>
        <a:lstStyle/>
        <a:p>
          <a:endParaRPr lang="en-US"/>
        </a:p>
      </dgm:t>
    </dgm:pt>
    <dgm:pt modelId="{8AD34410-A10E-3F4F-8636-8544BC028E99}" type="sibTrans" cxnId="{B4672CEE-EFCE-D942-AE6C-8E6A3C115573}">
      <dgm:prSet/>
      <dgm:spPr/>
      <dgm:t>
        <a:bodyPr/>
        <a:lstStyle/>
        <a:p>
          <a:endParaRPr lang="en-US"/>
        </a:p>
      </dgm:t>
    </dgm:pt>
    <dgm:pt modelId="{88E21B16-9C6C-1E4C-B817-D66828D107C5}">
      <dgm:prSet custT="1"/>
      <dgm:spPr>
        <a:solidFill>
          <a:schemeClr val="accent4"/>
        </a:solidFill>
        <a:ln>
          <a:noFill/>
        </a:ln>
      </dgm:spPr>
      <dgm:t>
        <a:bodyPr/>
        <a:lstStyle/>
        <a:p>
          <a:r>
            <a:rPr lang="en-US" sz="1600" dirty="0">
              <a:latin typeface="Lato" panose="020F0502020204030203" pitchFamily="34" charset="0"/>
              <a:ea typeface="Lato" panose="020F0502020204030203" pitchFamily="34" charset="0"/>
              <a:cs typeface="Lato" panose="020F0502020204030203" pitchFamily="34" charset="0"/>
            </a:rPr>
            <a:t>Effective</a:t>
          </a:r>
        </a:p>
      </dgm:t>
    </dgm:pt>
    <dgm:pt modelId="{0D57074B-33F6-E34B-9280-429E493F5A61}" type="parTrans" cxnId="{15110A6F-3182-974C-A0E5-1B46DBF6A82F}">
      <dgm:prSet/>
      <dgm:spPr/>
      <dgm:t>
        <a:bodyPr/>
        <a:lstStyle/>
        <a:p>
          <a:endParaRPr lang="en-US"/>
        </a:p>
      </dgm:t>
    </dgm:pt>
    <dgm:pt modelId="{91E8EB60-E0BA-0C49-BE0D-7FF9F2E7EF19}" type="sibTrans" cxnId="{15110A6F-3182-974C-A0E5-1B46DBF6A82F}">
      <dgm:prSet/>
      <dgm:spPr/>
      <dgm:t>
        <a:bodyPr/>
        <a:lstStyle/>
        <a:p>
          <a:endParaRPr lang="en-US"/>
        </a:p>
      </dgm:t>
    </dgm:pt>
    <dgm:pt modelId="{AE740713-FA4C-9742-8D2E-85D221033A81}" type="pres">
      <dgm:prSet presAssocID="{AC1C3A25-7324-2E4B-8C9A-D207B2AFEEC8}" presName="Name0" presStyleCnt="0">
        <dgm:presLayoutVars>
          <dgm:dir/>
        </dgm:presLayoutVars>
      </dgm:prSet>
      <dgm:spPr/>
    </dgm:pt>
    <dgm:pt modelId="{9BE31EAE-7877-8B44-84F4-A3072F34D6D8}" type="pres">
      <dgm:prSet presAssocID="{60AB3E67-5D34-8A4A-BC14-C7C6B99A45E8}" presName="composite" presStyleCnt="0"/>
      <dgm:spPr/>
    </dgm:pt>
    <dgm:pt modelId="{E2C2E9F0-EE78-4B4F-9002-27A45E6C7962}" type="pres">
      <dgm:prSet presAssocID="{60AB3E67-5D34-8A4A-BC14-C7C6B99A45E8}" presName="Accent" presStyleLbl="alignAcc1" presStyleIdx="0" presStyleCnt="5" custSzX="7716" custScaleY="128673"/>
      <dgm:spPr>
        <a:ln>
          <a:solidFill>
            <a:schemeClr val="accent2">
              <a:alpha val="25000"/>
            </a:schemeClr>
          </a:solidFill>
        </a:ln>
      </dgm:spPr>
    </dgm:pt>
    <dgm:pt modelId="{80B2481F-00FB-B948-B28A-1DFFAD9BAD91}" type="pres">
      <dgm:prSet presAssocID="{60AB3E67-5D34-8A4A-BC14-C7C6B99A45E8}" presName="Image" presStyleLbl="node1" presStyleIdx="0" presStyleCnt="5"/>
      <dgm:spPr>
        <a:prstGeom prst="lightningBolt">
          <a:avLst/>
        </a:prstGeom>
        <a:noFill/>
      </dgm:spPr>
    </dgm:pt>
    <dgm:pt modelId="{84C18F89-CAF4-374C-AE8C-DECCD6BCF642}" type="pres">
      <dgm:prSet presAssocID="{60AB3E67-5D34-8A4A-BC14-C7C6B99A45E8}" presName="Child" presStyleLbl="revTx" presStyleIdx="0" presStyleCnt="5">
        <dgm:presLayoutVars>
          <dgm:bulletEnabled val="1"/>
        </dgm:presLayoutVars>
      </dgm:prSet>
      <dgm:spPr/>
    </dgm:pt>
    <dgm:pt modelId="{1AE24397-F1F4-F341-994A-3412BAA2CA4A}" type="pres">
      <dgm:prSet presAssocID="{60AB3E67-5D34-8A4A-BC14-C7C6B99A45E8}" presName="Parent" presStyleLbl="alignNode1" presStyleIdx="0" presStyleCnt="5" custScaleY="154410">
        <dgm:presLayoutVars>
          <dgm:bulletEnabled val="1"/>
        </dgm:presLayoutVars>
      </dgm:prSet>
      <dgm:spPr/>
    </dgm:pt>
    <dgm:pt modelId="{59BD96F1-FC1A-EE46-8C3F-2FEDD6808A5C}" type="pres">
      <dgm:prSet presAssocID="{7E57000F-9172-6E41-908E-34083D4347A2}" presName="sibTrans" presStyleCnt="0"/>
      <dgm:spPr/>
    </dgm:pt>
    <dgm:pt modelId="{CFE34388-54AF-484E-AB64-2E0153F7EF1D}" type="pres">
      <dgm:prSet presAssocID="{0CAEDDE3-8E75-D94E-BF44-A0CA5FC74006}" presName="composite" presStyleCnt="0"/>
      <dgm:spPr/>
    </dgm:pt>
    <dgm:pt modelId="{83AA3DA9-C374-4F45-8159-7893ADCD6ACC}" type="pres">
      <dgm:prSet presAssocID="{0CAEDDE3-8E75-D94E-BF44-A0CA5FC74006}" presName="Accent" presStyleLbl="alignAcc1" presStyleIdx="1" presStyleCnt="5" custSzX="7716" custScaleY="128673"/>
      <dgm:spPr>
        <a:ln>
          <a:solidFill>
            <a:schemeClr val="accent5">
              <a:alpha val="25000"/>
            </a:schemeClr>
          </a:solidFill>
        </a:ln>
      </dgm:spPr>
    </dgm:pt>
    <dgm:pt modelId="{526CC789-21BA-0246-9616-2BF6E59BB573}" type="pres">
      <dgm:prSet presAssocID="{0CAEDDE3-8E75-D94E-BF44-A0CA5FC74006}" presName="Image" presStyleLbl="node1" presStyleIdx="1" presStyleCnt="5"/>
      <dgm:spPr>
        <a:noFill/>
      </dgm:spPr>
    </dgm:pt>
    <dgm:pt modelId="{2001C01E-8E69-0B45-B2A3-6F7521D9964B}" type="pres">
      <dgm:prSet presAssocID="{0CAEDDE3-8E75-D94E-BF44-A0CA5FC74006}" presName="Child" presStyleLbl="revTx" presStyleIdx="1" presStyleCnt="5">
        <dgm:presLayoutVars>
          <dgm:bulletEnabled val="1"/>
        </dgm:presLayoutVars>
      </dgm:prSet>
      <dgm:spPr/>
    </dgm:pt>
    <dgm:pt modelId="{C164A4C7-C18B-7444-B220-704868D91C80}" type="pres">
      <dgm:prSet presAssocID="{0CAEDDE3-8E75-D94E-BF44-A0CA5FC74006}" presName="Parent" presStyleLbl="alignNode1" presStyleIdx="1" presStyleCnt="5" custScaleY="154410">
        <dgm:presLayoutVars>
          <dgm:bulletEnabled val="1"/>
        </dgm:presLayoutVars>
      </dgm:prSet>
      <dgm:spPr/>
    </dgm:pt>
    <dgm:pt modelId="{5C89642C-FE93-4E48-A311-C27100B38B07}" type="pres">
      <dgm:prSet presAssocID="{5064F075-2412-0044-BD57-B411541E0FDC}" presName="sibTrans" presStyleCnt="0"/>
      <dgm:spPr/>
    </dgm:pt>
    <dgm:pt modelId="{147A7004-E8F2-B74D-9F13-986E0256448E}" type="pres">
      <dgm:prSet presAssocID="{7D59414C-20C3-9444-80BC-2B02EBF9016B}" presName="composite" presStyleCnt="0"/>
      <dgm:spPr/>
    </dgm:pt>
    <dgm:pt modelId="{A4E9E486-C1DD-8C43-9B1F-7179AB0EE5BA}" type="pres">
      <dgm:prSet presAssocID="{7D59414C-20C3-9444-80BC-2B02EBF9016B}" presName="Accent" presStyleLbl="alignAcc1" presStyleIdx="2" presStyleCnt="5" custSzX="7716" custScaleY="128673"/>
      <dgm:spPr>
        <a:ln>
          <a:solidFill>
            <a:schemeClr val="accent3">
              <a:alpha val="25000"/>
            </a:schemeClr>
          </a:solidFill>
        </a:ln>
      </dgm:spPr>
    </dgm:pt>
    <dgm:pt modelId="{827B54C0-1BDF-8C46-ABF4-BDA90AAF9905}" type="pres">
      <dgm:prSet presAssocID="{7D59414C-20C3-9444-80BC-2B02EBF9016B}" presName="Image" presStyleLbl="node1" presStyleIdx="2" presStyleCnt="5"/>
      <dgm:spPr>
        <a:noFill/>
      </dgm:spPr>
    </dgm:pt>
    <dgm:pt modelId="{C4EB90FD-8579-694A-A68B-080DDFFD2560}" type="pres">
      <dgm:prSet presAssocID="{7D59414C-20C3-9444-80BC-2B02EBF9016B}" presName="Child" presStyleLbl="revTx" presStyleIdx="2" presStyleCnt="5">
        <dgm:presLayoutVars>
          <dgm:bulletEnabled val="1"/>
        </dgm:presLayoutVars>
      </dgm:prSet>
      <dgm:spPr/>
    </dgm:pt>
    <dgm:pt modelId="{FDD9925F-BC2C-804F-A4D5-7CF7B8BED78B}" type="pres">
      <dgm:prSet presAssocID="{7D59414C-20C3-9444-80BC-2B02EBF9016B}" presName="Parent" presStyleLbl="alignNode1" presStyleIdx="2" presStyleCnt="5" custScaleY="154410">
        <dgm:presLayoutVars>
          <dgm:bulletEnabled val="1"/>
        </dgm:presLayoutVars>
      </dgm:prSet>
      <dgm:spPr/>
    </dgm:pt>
    <dgm:pt modelId="{7216D873-E7C6-A441-A6B3-E4AEA43E7E36}" type="pres">
      <dgm:prSet presAssocID="{08DCF8AF-2408-E848-B300-E25090266E14}" presName="sibTrans" presStyleCnt="0"/>
      <dgm:spPr/>
    </dgm:pt>
    <dgm:pt modelId="{7F218375-2B7F-7B4A-A7DB-0495B33EF0AA}" type="pres">
      <dgm:prSet presAssocID="{68697C17-4459-B94C-9FE8-DB248EB961EF}" presName="composite" presStyleCnt="0"/>
      <dgm:spPr/>
    </dgm:pt>
    <dgm:pt modelId="{1613A28C-78EE-F646-B1F4-9CC499120C9A}" type="pres">
      <dgm:prSet presAssocID="{68697C17-4459-B94C-9FE8-DB248EB961EF}" presName="Accent" presStyleLbl="alignAcc1" presStyleIdx="3" presStyleCnt="5" custSzX="7716" custScaleY="128673"/>
      <dgm:spPr>
        <a:ln>
          <a:solidFill>
            <a:schemeClr val="accent1">
              <a:alpha val="25000"/>
            </a:schemeClr>
          </a:solidFill>
        </a:ln>
      </dgm:spPr>
    </dgm:pt>
    <dgm:pt modelId="{523BF4EA-B3B4-1E40-970E-28F1375E5A30}" type="pres">
      <dgm:prSet presAssocID="{68697C17-4459-B94C-9FE8-DB248EB961EF}" presName="Image" presStyleLbl="node1" presStyleIdx="3" presStyleCnt="5"/>
      <dgm:spPr>
        <a:noFill/>
      </dgm:spPr>
    </dgm:pt>
    <dgm:pt modelId="{2D3BD83E-3FE7-ED43-9151-D03D959A4B95}" type="pres">
      <dgm:prSet presAssocID="{68697C17-4459-B94C-9FE8-DB248EB961EF}" presName="Child" presStyleLbl="revTx" presStyleIdx="3" presStyleCnt="5">
        <dgm:presLayoutVars>
          <dgm:bulletEnabled val="1"/>
        </dgm:presLayoutVars>
      </dgm:prSet>
      <dgm:spPr/>
    </dgm:pt>
    <dgm:pt modelId="{1761D3DC-3DD1-8E44-950B-2110EB1D25E0}" type="pres">
      <dgm:prSet presAssocID="{68697C17-4459-B94C-9FE8-DB248EB961EF}" presName="Parent" presStyleLbl="alignNode1" presStyleIdx="3" presStyleCnt="5" custScaleY="154410">
        <dgm:presLayoutVars>
          <dgm:bulletEnabled val="1"/>
        </dgm:presLayoutVars>
      </dgm:prSet>
      <dgm:spPr/>
    </dgm:pt>
    <dgm:pt modelId="{B64F920C-7D38-044A-AE18-AF80939D3DB1}" type="pres">
      <dgm:prSet presAssocID="{8AD34410-A10E-3F4F-8636-8544BC028E99}" presName="sibTrans" presStyleCnt="0"/>
      <dgm:spPr/>
    </dgm:pt>
    <dgm:pt modelId="{FEFA8B76-5A46-DF43-B97E-6918F164C5AA}" type="pres">
      <dgm:prSet presAssocID="{88E21B16-9C6C-1E4C-B817-D66828D107C5}" presName="composite" presStyleCnt="0"/>
      <dgm:spPr/>
    </dgm:pt>
    <dgm:pt modelId="{AAC037FE-ABFD-424C-8F13-B6C58BC2E408}" type="pres">
      <dgm:prSet presAssocID="{88E21B16-9C6C-1E4C-B817-D66828D107C5}" presName="Accent" presStyleLbl="alignAcc1" presStyleIdx="4" presStyleCnt="5" custSzX="7716" custScaleY="128673"/>
      <dgm:spPr>
        <a:ln>
          <a:solidFill>
            <a:schemeClr val="accent4">
              <a:alpha val="25000"/>
            </a:schemeClr>
          </a:solidFill>
        </a:ln>
      </dgm:spPr>
    </dgm:pt>
    <dgm:pt modelId="{BD6CFDF7-B5E5-854D-A432-B80F6940BF25}" type="pres">
      <dgm:prSet presAssocID="{88E21B16-9C6C-1E4C-B817-D66828D107C5}" presName="Image" presStyleLbl="node1" presStyleIdx="4" presStyleCnt="5"/>
      <dgm:spPr>
        <a:noFill/>
      </dgm:spPr>
    </dgm:pt>
    <dgm:pt modelId="{2BA4EAB5-3025-BC4B-B4C7-FBA88A347021}" type="pres">
      <dgm:prSet presAssocID="{88E21B16-9C6C-1E4C-B817-D66828D107C5}" presName="Child" presStyleLbl="revTx" presStyleIdx="4" presStyleCnt="5">
        <dgm:presLayoutVars>
          <dgm:bulletEnabled val="1"/>
        </dgm:presLayoutVars>
      </dgm:prSet>
      <dgm:spPr/>
    </dgm:pt>
    <dgm:pt modelId="{9DD9D252-F978-C945-80C4-EFF0269503E4}" type="pres">
      <dgm:prSet presAssocID="{88E21B16-9C6C-1E4C-B817-D66828D107C5}" presName="Parent" presStyleLbl="alignNode1" presStyleIdx="4" presStyleCnt="5" custScaleY="154410">
        <dgm:presLayoutVars>
          <dgm:bulletEnabled val="1"/>
        </dgm:presLayoutVars>
      </dgm:prSet>
      <dgm:spPr/>
    </dgm:pt>
  </dgm:ptLst>
  <dgm:cxnLst>
    <dgm:cxn modelId="{55CB4114-6C5E-064F-A4FD-5F0633D1CD82}" type="presOf" srcId="{7D59414C-20C3-9444-80BC-2B02EBF9016B}" destId="{FDD9925F-BC2C-804F-A4D5-7CF7B8BED78B}" srcOrd="0" destOrd="0" presId="urn:microsoft.com/office/officeart/2008/layout/TitlePictureLineup"/>
    <dgm:cxn modelId="{811F112B-007E-9D42-8E20-841A4303BB15}" type="presOf" srcId="{88E21B16-9C6C-1E4C-B817-D66828D107C5}" destId="{9DD9D252-F978-C945-80C4-EFF0269503E4}" srcOrd="0" destOrd="0" presId="urn:microsoft.com/office/officeart/2008/layout/TitlePictureLineup"/>
    <dgm:cxn modelId="{B1DDA22D-6830-AC4A-A79D-0BE8DE130E73}" type="presOf" srcId="{0CAEDDE3-8E75-D94E-BF44-A0CA5FC74006}" destId="{C164A4C7-C18B-7444-B220-704868D91C80}" srcOrd="0" destOrd="0" presId="urn:microsoft.com/office/officeart/2008/layout/TitlePictureLineup"/>
    <dgm:cxn modelId="{1A844245-5352-2740-9049-E09C8B4AEF5C}" srcId="{AC1C3A25-7324-2E4B-8C9A-D207B2AFEEC8}" destId="{0CAEDDE3-8E75-D94E-BF44-A0CA5FC74006}" srcOrd="1" destOrd="0" parTransId="{C08CAFB9-635B-4344-BAC1-2CE2573226BA}" sibTransId="{5064F075-2412-0044-BD57-B411541E0FDC}"/>
    <dgm:cxn modelId="{CE6A4B5D-90F9-E84F-9DEB-ADCDC6509072}" type="presOf" srcId="{68697C17-4459-B94C-9FE8-DB248EB961EF}" destId="{1761D3DC-3DD1-8E44-950B-2110EB1D25E0}" srcOrd="0" destOrd="0" presId="urn:microsoft.com/office/officeart/2008/layout/TitlePictureLineup"/>
    <dgm:cxn modelId="{15110A6F-3182-974C-A0E5-1B46DBF6A82F}" srcId="{AC1C3A25-7324-2E4B-8C9A-D207B2AFEEC8}" destId="{88E21B16-9C6C-1E4C-B817-D66828D107C5}" srcOrd="4" destOrd="0" parTransId="{0D57074B-33F6-E34B-9280-429E493F5A61}" sibTransId="{91E8EB60-E0BA-0C49-BE0D-7FF9F2E7EF19}"/>
    <dgm:cxn modelId="{AE71E680-9DC2-7E42-9A06-B60811EFBE7B}" type="presOf" srcId="{AC1C3A25-7324-2E4B-8C9A-D207B2AFEEC8}" destId="{AE740713-FA4C-9742-8D2E-85D221033A81}" srcOrd="0" destOrd="0" presId="urn:microsoft.com/office/officeart/2008/layout/TitlePictureLineup"/>
    <dgm:cxn modelId="{BCF504C1-DD64-B64B-A873-9F8B6CA647EA}" srcId="{AC1C3A25-7324-2E4B-8C9A-D207B2AFEEC8}" destId="{60AB3E67-5D34-8A4A-BC14-C7C6B99A45E8}" srcOrd="0" destOrd="0" parTransId="{7BD67225-F8C0-BB4E-98CC-6DBB6F954D6D}" sibTransId="{7E57000F-9172-6E41-908E-34083D4347A2}"/>
    <dgm:cxn modelId="{53C59CC1-51A0-3C47-A8C2-DD743667365C}" srcId="{AC1C3A25-7324-2E4B-8C9A-D207B2AFEEC8}" destId="{7D59414C-20C3-9444-80BC-2B02EBF9016B}" srcOrd="2" destOrd="0" parTransId="{89071B92-FD4A-C74B-BD6E-72A131F7D28E}" sibTransId="{08DCF8AF-2408-E848-B300-E25090266E14}"/>
    <dgm:cxn modelId="{99D738EC-7983-F649-8D30-95519DE28747}" type="presOf" srcId="{60AB3E67-5D34-8A4A-BC14-C7C6B99A45E8}" destId="{1AE24397-F1F4-F341-994A-3412BAA2CA4A}" srcOrd="0" destOrd="0" presId="urn:microsoft.com/office/officeart/2008/layout/TitlePictureLineup"/>
    <dgm:cxn modelId="{B4672CEE-EFCE-D942-AE6C-8E6A3C115573}" srcId="{AC1C3A25-7324-2E4B-8C9A-D207B2AFEEC8}" destId="{68697C17-4459-B94C-9FE8-DB248EB961EF}" srcOrd="3" destOrd="0" parTransId="{0A81D38F-4650-9B42-8345-C2B84FFDF27E}" sibTransId="{8AD34410-A10E-3F4F-8636-8544BC028E99}"/>
    <dgm:cxn modelId="{AAE9388A-4A83-7C49-B6B9-35444822639C}" type="presParOf" srcId="{AE740713-FA4C-9742-8D2E-85D221033A81}" destId="{9BE31EAE-7877-8B44-84F4-A3072F34D6D8}" srcOrd="0" destOrd="0" presId="urn:microsoft.com/office/officeart/2008/layout/TitlePictureLineup"/>
    <dgm:cxn modelId="{AE94D9D5-6F65-BD4D-8935-725999859622}" type="presParOf" srcId="{9BE31EAE-7877-8B44-84F4-A3072F34D6D8}" destId="{E2C2E9F0-EE78-4B4F-9002-27A45E6C7962}" srcOrd="0" destOrd="0" presId="urn:microsoft.com/office/officeart/2008/layout/TitlePictureLineup"/>
    <dgm:cxn modelId="{1A7BB13D-D796-144B-AA60-F08F3ED0B8BE}" type="presParOf" srcId="{9BE31EAE-7877-8B44-84F4-A3072F34D6D8}" destId="{80B2481F-00FB-B948-B28A-1DFFAD9BAD91}" srcOrd="1" destOrd="0" presId="urn:microsoft.com/office/officeart/2008/layout/TitlePictureLineup"/>
    <dgm:cxn modelId="{B1726A4E-2B22-764D-A10C-792AF8C871F9}" type="presParOf" srcId="{9BE31EAE-7877-8B44-84F4-A3072F34D6D8}" destId="{84C18F89-CAF4-374C-AE8C-DECCD6BCF642}" srcOrd="2" destOrd="0" presId="urn:microsoft.com/office/officeart/2008/layout/TitlePictureLineup"/>
    <dgm:cxn modelId="{AE27F7F5-0DB3-754D-B2A5-9C9BC005BEBD}" type="presParOf" srcId="{9BE31EAE-7877-8B44-84F4-A3072F34D6D8}" destId="{1AE24397-F1F4-F341-994A-3412BAA2CA4A}" srcOrd="3" destOrd="0" presId="urn:microsoft.com/office/officeart/2008/layout/TitlePictureLineup"/>
    <dgm:cxn modelId="{05AE1909-8CCE-B34E-A149-F55252135778}" type="presParOf" srcId="{AE740713-FA4C-9742-8D2E-85D221033A81}" destId="{59BD96F1-FC1A-EE46-8C3F-2FEDD6808A5C}" srcOrd="1" destOrd="0" presId="urn:microsoft.com/office/officeart/2008/layout/TitlePictureLineup"/>
    <dgm:cxn modelId="{E98F8973-A3B3-2149-B179-CDB0122B3841}" type="presParOf" srcId="{AE740713-FA4C-9742-8D2E-85D221033A81}" destId="{CFE34388-54AF-484E-AB64-2E0153F7EF1D}" srcOrd="2" destOrd="0" presId="urn:microsoft.com/office/officeart/2008/layout/TitlePictureLineup"/>
    <dgm:cxn modelId="{96B12E86-30EE-0C4E-A362-F5DD625CABF6}" type="presParOf" srcId="{CFE34388-54AF-484E-AB64-2E0153F7EF1D}" destId="{83AA3DA9-C374-4F45-8159-7893ADCD6ACC}" srcOrd="0" destOrd="0" presId="urn:microsoft.com/office/officeart/2008/layout/TitlePictureLineup"/>
    <dgm:cxn modelId="{879C2F7B-4DDD-CB47-97E4-7F92445E1697}" type="presParOf" srcId="{CFE34388-54AF-484E-AB64-2E0153F7EF1D}" destId="{526CC789-21BA-0246-9616-2BF6E59BB573}" srcOrd="1" destOrd="0" presId="urn:microsoft.com/office/officeart/2008/layout/TitlePictureLineup"/>
    <dgm:cxn modelId="{6104DDE1-AACE-154C-A154-ECAE7F3B5CDB}" type="presParOf" srcId="{CFE34388-54AF-484E-AB64-2E0153F7EF1D}" destId="{2001C01E-8E69-0B45-B2A3-6F7521D9964B}" srcOrd="2" destOrd="0" presId="urn:microsoft.com/office/officeart/2008/layout/TitlePictureLineup"/>
    <dgm:cxn modelId="{3E0601FD-3402-AB46-AD54-DBC25487A15E}" type="presParOf" srcId="{CFE34388-54AF-484E-AB64-2E0153F7EF1D}" destId="{C164A4C7-C18B-7444-B220-704868D91C80}" srcOrd="3" destOrd="0" presId="urn:microsoft.com/office/officeart/2008/layout/TitlePictureLineup"/>
    <dgm:cxn modelId="{A6889C7D-355B-3F49-AE4D-F4D4787DD50C}" type="presParOf" srcId="{AE740713-FA4C-9742-8D2E-85D221033A81}" destId="{5C89642C-FE93-4E48-A311-C27100B38B07}" srcOrd="3" destOrd="0" presId="urn:microsoft.com/office/officeart/2008/layout/TitlePictureLineup"/>
    <dgm:cxn modelId="{E28A53DB-2CDB-D745-8529-1A4B3ED1999B}" type="presParOf" srcId="{AE740713-FA4C-9742-8D2E-85D221033A81}" destId="{147A7004-E8F2-B74D-9F13-986E0256448E}" srcOrd="4" destOrd="0" presId="urn:microsoft.com/office/officeart/2008/layout/TitlePictureLineup"/>
    <dgm:cxn modelId="{AF2E94D8-7E80-8445-AF68-4FCDA97B0C69}" type="presParOf" srcId="{147A7004-E8F2-B74D-9F13-986E0256448E}" destId="{A4E9E486-C1DD-8C43-9B1F-7179AB0EE5BA}" srcOrd="0" destOrd="0" presId="urn:microsoft.com/office/officeart/2008/layout/TitlePictureLineup"/>
    <dgm:cxn modelId="{76EA1BDD-695E-8044-94A6-5124BC0ED4B7}" type="presParOf" srcId="{147A7004-E8F2-B74D-9F13-986E0256448E}" destId="{827B54C0-1BDF-8C46-ABF4-BDA90AAF9905}" srcOrd="1" destOrd="0" presId="urn:microsoft.com/office/officeart/2008/layout/TitlePictureLineup"/>
    <dgm:cxn modelId="{42A11056-CFC3-1049-9444-BB7CDAA6258B}" type="presParOf" srcId="{147A7004-E8F2-B74D-9F13-986E0256448E}" destId="{C4EB90FD-8579-694A-A68B-080DDFFD2560}" srcOrd="2" destOrd="0" presId="urn:microsoft.com/office/officeart/2008/layout/TitlePictureLineup"/>
    <dgm:cxn modelId="{AAAAD8C7-B7A7-B348-A49B-479706F7861D}" type="presParOf" srcId="{147A7004-E8F2-B74D-9F13-986E0256448E}" destId="{FDD9925F-BC2C-804F-A4D5-7CF7B8BED78B}" srcOrd="3" destOrd="0" presId="urn:microsoft.com/office/officeart/2008/layout/TitlePictureLineup"/>
    <dgm:cxn modelId="{B9CCF87A-7E91-AE46-BA7A-79F978C05971}" type="presParOf" srcId="{AE740713-FA4C-9742-8D2E-85D221033A81}" destId="{7216D873-E7C6-A441-A6B3-E4AEA43E7E36}" srcOrd="5" destOrd="0" presId="urn:microsoft.com/office/officeart/2008/layout/TitlePictureLineup"/>
    <dgm:cxn modelId="{F78E73E5-1AEC-A844-9CFC-5824AA73589B}" type="presParOf" srcId="{AE740713-FA4C-9742-8D2E-85D221033A81}" destId="{7F218375-2B7F-7B4A-A7DB-0495B33EF0AA}" srcOrd="6" destOrd="0" presId="urn:microsoft.com/office/officeart/2008/layout/TitlePictureLineup"/>
    <dgm:cxn modelId="{443C5CDF-B51C-AC49-AA8D-919872BF4F48}" type="presParOf" srcId="{7F218375-2B7F-7B4A-A7DB-0495B33EF0AA}" destId="{1613A28C-78EE-F646-B1F4-9CC499120C9A}" srcOrd="0" destOrd="0" presId="urn:microsoft.com/office/officeart/2008/layout/TitlePictureLineup"/>
    <dgm:cxn modelId="{2D55FC61-97B5-E545-B622-0029C37D1FE7}" type="presParOf" srcId="{7F218375-2B7F-7B4A-A7DB-0495B33EF0AA}" destId="{523BF4EA-B3B4-1E40-970E-28F1375E5A30}" srcOrd="1" destOrd="0" presId="urn:microsoft.com/office/officeart/2008/layout/TitlePictureLineup"/>
    <dgm:cxn modelId="{871FFDC1-D0EA-6440-A872-FB559EAA0865}" type="presParOf" srcId="{7F218375-2B7F-7B4A-A7DB-0495B33EF0AA}" destId="{2D3BD83E-3FE7-ED43-9151-D03D959A4B95}" srcOrd="2" destOrd="0" presId="urn:microsoft.com/office/officeart/2008/layout/TitlePictureLineup"/>
    <dgm:cxn modelId="{4DB8A5AF-51C3-0847-AC5E-8F5985327789}" type="presParOf" srcId="{7F218375-2B7F-7B4A-A7DB-0495B33EF0AA}" destId="{1761D3DC-3DD1-8E44-950B-2110EB1D25E0}" srcOrd="3" destOrd="0" presId="urn:microsoft.com/office/officeart/2008/layout/TitlePictureLineup"/>
    <dgm:cxn modelId="{07E2FD10-C330-0F40-A9EB-907C73F5125A}" type="presParOf" srcId="{AE740713-FA4C-9742-8D2E-85D221033A81}" destId="{B64F920C-7D38-044A-AE18-AF80939D3DB1}" srcOrd="7" destOrd="0" presId="urn:microsoft.com/office/officeart/2008/layout/TitlePictureLineup"/>
    <dgm:cxn modelId="{36A023BD-F848-AD48-8FF9-3D77359CD1FE}" type="presParOf" srcId="{AE740713-FA4C-9742-8D2E-85D221033A81}" destId="{FEFA8B76-5A46-DF43-B97E-6918F164C5AA}" srcOrd="8" destOrd="0" presId="urn:microsoft.com/office/officeart/2008/layout/TitlePictureLineup"/>
    <dgm:cxn modelId="{6DC008BC-EB9F-3D40-BF3B-77DDBB6AECA6}" type="presParOf" srcId="{FEFA8B76-5A46-DF43-B97E-6918F164C5AA}" destId="{AAC037FE-ABFD-424C-8F13-B6C58BC2E408}" srcOrd="0" destOrd="0" presId="urn:microsoft.com/office/officeart/2008/layout/TitlePictureLineup"/>
    <dgm:cxn modelId="{B36AE789-B543-0345-AEF6-EFB39C74B859}" type="presParOf" srcId="{FEFA8B76-5A46-DF43-B97E-6918F164C5AA}" destId="{BD6CFDF7-B5E5-854D-A432-B80F6940BF25}" srcOrd="1" destOrd="0" presId="urn:microsoft.com/office/officeart/2008/layout/TitlePictureLineup"/>
    <dgm:cxn modelId="{1ACCB44E-4238-BC43-BB4E-3170817FF618}" type="presParOf" srcId="{FEFA8B76-5A46-DF43-B97E-6918F164C5AA}" destId="{2BA4EAB5-3025-BC4B-B4C7-FBA88A347021}" srcOrd="2" destOrd="0" presId="urn:microsoft.com/office/officeart/2008/layout/TitlePictureLineup"/>
    <dgm:cxn modelId="{A6BE1159-5D58-034E-9978-1EB61D089B6C}" type="presParOf" srcId="{FEFA8B76-5A46-DF43-B97E-6918F164C5AA}" destId="{9DD9D252-F978-C945-80C4-EFF0269503E4}" srcOrd="3" destOrd="0" presId="urn:microsoft.com/office/officeart/2008/layout/TitlePictureLineu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E9F0-EE78-4B4F-9002-27A45E6C7962}">
      <dsp:nvSpPr>
        <dsp:cNvPr id="0" name=""/>
        <dsp:cNvSpPr/>
      </dsp:nvSpPr>
      <dsp:spPr>
        <a:xfrm>
          <a:off x="2334" y="350730"/>
          <a:ext cx="7716" cy="4331490"/>
        </a:xfrm>
        <a:prstGeom prst="line">
          <a:avLst/>
        </a:prstGeom>
        <a:solidFill>
          <a:schemeClr val="lt1">
            <a:alpha val="90000"/>
            <a:hueOff val="0"/>
            <a:satOff val="0"/>
            <a:lumOff val="0"/>
            <a:alphaOff val="0"/>
          </a:schemeClr>
        </a:solidFill>
        <a:ln w="25400" cap="flat" cmpd="sng" algn="ctr">
          <a:solidFill>
            <a:schemeClr val="accent2">
              <a:alpha val="25000"/>
            </a:schemeClr>
          </a:solidFill>
          <a:prstDash val="solid"/>
        </a:ln>
        <a:effectLst/>
      </dsp:spPr>
      <dsp:style>
        <a:lnRef idx="2">
          <a:scrgbClr r="0" g="0" b="0"/>
        </a:lnRef>
        <a:fillRef idx="1">
          <a:scrgbClr r="0" g="0" b="0"/>
        </a:fillRef>
        <a:effectRef idx="0">
          <a:scrgbClr r="0" g="0" b="0"/>
        </a:effectRef>
        <a:fontRef idx="minor"/>
      </dsp:style>
    </dsp:sp>
    <dsp:sp modelId="{80B2481F-00FB-B948-B28A-1DFFAD9BAD91}">
      <dsp:nvSpPr>
        <dsp:cNvPr id="0" name=""/>
        <dsp:cNvSpPr/>
      </dsp:nvSpPr>
      <dsp:spPr>
        <a:xfrm>
          <a:off x="99700" y="945546"/>
          <a:ext cx="1770474" cy="1514824"/>
        </a:xfrm>
        <a:prstGeom prst="lightningBol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18F89-CAF4-374C-AE8C-DECCD6BCF642}">
      <dsp:nvSpPr>
        <dsp:cNvPr id="0" name=""/>
        <dsp:cNvSpPr/>
      </dsp:nvSpPr>
      <dsp:spPr>
        <a:xfrm>
          <a:off x="99700" y="2460370"/>
          <a:ext cx="1770474" cy="1739243"/>
        </a:xfrm>
        <a:prstGeom prst="rect">
          <a:avLst/>
        </a:prstGeom>
        <a:noFill/>
        <a:ln>
          <a:noFill/>
        </a:ln>
        <a:effectLst/>
      </dsp:spPr>
      <dsp:style>
        <a:lnRef idx="0">
          <a:scrgbClr r="0" g="0" b="0"/>
        </a:lnRef>
        <a:fillRef idx="0">
          <a:scrgbClr r="0" g="0" b="0"/>
        </a:fillRef>
        <a:effectRef idx="0">
          <a:scrgbClr r="0" g="0" b="0"/>
        </a:effectRef>
        <a:fontRef idx="minor"/>
      </dsp:style>
    </dsp:sp>
    <dsp:sp modelId="{1AE24397-F1F4-F341-994A-3412BAA2CA4A}">
      <dsp:nvSpPr>
        <dsp:cNvPr id="0" name=""/>
        <dsp:cNvSpPr/>
      </dsp:nvSpPr>
      <dsp:spPr>
        <a:xfrm>
          <a:off x="6192" y="357550"/>
          <a:ext cx="1870154" cy="577541"/>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latin typeface="Lato" panose="020F0502020204030203" pitchFamily="34" charset="0"/>
              <a:ea typeface="Lato" panose="020F0502020204030203" pitchFamily="34" charset="0"/>
              <a:cs typeface="Lato" panose="020F0502020204030203" pitchFamily="34" charset="0"/>
            </a:rPr>
            <a:t>Ineffective</a:t>
          </a:r>
          <a:endParaRPr lang="en-US" sz="1600" kern="1200" dirty="0">
            <a:latin typeface="Lato" panose="020F0502020204030203" pitchFamily="34" charset="0"/>
            <a:ea typeface="Lato" panose="020F0502020204030203" pitchFamily="34" charset="0"/>
            <a:cs typeface="Lato" panose="020F0502020204030203" pitchFamily="34" charset="0"/>
          </a:endParaRPr>
        </a:p>
      </dsp:txBody>
      <dsp:txXfrm>
        <a:off x="6192" y="357550"/>
        <a:ext cx="1870154" cy="577541"/>
      </dsp:txXfrm>
    </dsp:sp>
    <dsp:sp modelId="{83AA3DA9-C374-4F45-8159-7893ADCD6ACC}">
      <dsp:nvSpPr>
        <dsp:cNvPr id="0" name=""/>
        <dsp:cNvSpPr/>
      </dsp:nvSpPr>
      <dsp:spPr>
        <a:xfrm>
          <a:off x="2285510" y="350730"/>
          <a:ext cx="7716" cy="4331490"/>
        </a:xfrm>
        <a:prstGeom prst="line">
          <a:avLst/>
        </a:prstGeom>
        <a:solidFill>
          <a:schemeClr val="lt1">
            <a:alpha val="90000"/>
            <a:hueOff val="0"/>
            <a:satOff val="0"/>
            <a:lumOff val="0"/>
            <a:alphaOff val="0"/>
          </a:schemeClr>
        </a:solidFill>
        <a:ln w="25400" cap="flat" cmpd="sng" algn="ctr">
          <a:solidFill>
            <a:schemeClr val="accent5">
              <a:alpha val="25000"/>
            </a:schemeClr>
          </a:solidFill>
          <a:prstDash val="solid"/>
        </a:ln>
        <a:effectLst/>
      </dsp:spPr>
      <dsp:style>
        <a:lnRef idx="2">
          <a:scrgbClr r="0" g="0" b="0"/>
        </a:lnRef>
        <a:fillRef idx="1">
          <a:scrgbClr r="0" g="0" b="0"/>
        </a:fillRef>
        <a:effectRef idx="0">
          <a:scrgbClr r="0" g="0" b="0"/>
        </a:effectRef>
        <a:fontRef idx="minor"/>
      </dsp:style>
    </dsp:sp>
    <dsp:sp modelId="{526CC789-21BA-0246-9616-2BF6E59BB573}">
      <dsp:nvSpPr>
        <dsp:cNvPr id="0" name=""/>
        <dsp:cNvSpPr/>
      </dsp:nvSpPr>
      <dsp:spPr>
        <a:xfrm>
          <a:off x="2382875" y="945546"/>
          <a:ext cx="1770474" cy="151482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1C01E-8E69-0B45-B2A3-6F7521D9964B}">
      <dsp:nvSpPr>
        <dsp:cNvPr id="0" name=""/>
        <dsp:cNvSpPr/>
      </dsp:nvSpPr>
      <dsp:spPr>
        <a:xfrm>
          <a:off x="2382875" y="2460370"/>
          <a:ext cx="1770474" cy="1739243"/>
        </a:xfrm>
        <a:prstGeom prst="rect">
          <a:avLst/>
        </a:prstGeom>
        <a:noFill/>
        <a:ln>
          <a:noFill/>
        </a:ln>
        <a:effectLst/>
      </dsp:spPr>
      <dsp:style>
        <a:lnRef idx="0">
          <a:scrgbClr r="0" g="0" b="0"/>
        </a:lnRef>
        <a:fillRef idx="0">
          <a:scrgbClr r="0" g="0" b="0"/>
        </a:fillRef>
        <a:effectRef idx="0">
          <a:scrgbClr r="0" g="0" b="0"/>
        </a:effectRef>
        <a:fontRef idx="minor"/>
      </dsp:style>
    </dsp:sp>
    <dsp:sp modelId="{C164A4C7-C18B-7444-B220-704868D91C80}">
      <dsp:nvSpPr>
        <dsp:cNvPr id="0" name=""/>
        <dsp:cNvSpPr/>
      </dsp:nvSpPr>
      <dsp:spPr>
        <a:xfrm>
          <a:off x="2289368" y="357550"/>
          <a:ext cx="1870154" cy="577541"/>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Somewhat Ineffective</a:t>
          </a:r>
        </a:p>
      </dsp:txBody>
      <dsp:txXfrm>
        <a:off x="2289368" y="357550"/>
        <a:ext cx="1870154" cy="577541"/>
      </dsp:txXfrm>
    </dsp:sp>
    <dsp:sp modelId="{A4E9E486-C1DD-8C43-9B1F-7179AB0EE5BA}">
      <dsp:nvSpPr>
        <dsp:cNvPr id="0" name=""/>
        <dsp:cNvSpPr/>
      </dsp:nvSpPr>
      <dsp:spPr>
        <a:xfrm>
          <a:off x="4568685" y="350730"/>
          <a:ext cx="7716" cy="4331490"/>
        </a:xfrm>
        <a:prstGeom prst="line">
          <a:avLst/>
        </a:prstGeom>
        <a:solidFill>
          <a:schemeClr val="lt1">
            <a:alpha val="90000"/>
            <a:hueOff val="0"/>
            <a:satOff val="0"/>
            <a:lumOff val="0"/>
            <a:alphaOff val="0"/>
          </a:schemeClr>
        </a:solidFill>
        <a:ln w="25400" cap="flat" cmpd="sng" algn="ctr">
          <a:solidFill>
            <a:schemeClr val="accent3">
              <a:alpha val="25000"/>
            </a:schemeClr>
          </a:solidFill>
          <a:prstDash val="solid"/>
        </a:ln>
        <a:effectLst/>
      </dsp:spPr>
      <dsp:style>
        <a:lnRef idx="2">
          <a:scrgbClr r="0" g="0" b="0"/>
        </a:lnRef>
        <a:fillRef idx="1">
          <a:scrgbClr r="0" g="0" b="0"/>
        </a:fillRef>
        <a:effectRef idx="0">
          <a:scrgbClr r="0" g="0" b="0"/>
        </a:effectRef>
        <a:fontRef idx="minor"/>
      </dsp:style>
    </dsp:sp>
    <dsp:sp modelId="{827B54C0-1BDF-8C46-ABF4-BDA90AAF9905}">
      <dsp:nvSpPr>
        <dsp:cNvPr id="0" name=""/>
        <dsp:cNvSpPr/>
      </dsp:nvSpPr>
      <dsp:spPr>
        <a:xfrm>
          <a:off x="4666051" y="945546"/>
          <a:ext cx="1770474" cy="151482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B90FD-8579-694A-A68B-080DDFFD2560}">
      <dsp:nvSpPr>
        <dsp:cNvPr id="0" name=""/>
        <dsp:cNvSpPr/>
      </dsp:nvSpPr>
      <dsp:spPr>
        <a:xfrm>
          <a:off x="4666051" y="2460370"/>
          <a:ext cx="1770474" cy="1739243"/>
        </a:xfrm>
        <a:prstGeom prst="rect">
          <a:avLst/>
        </a:prstGeom>
        <a:noFill/>
        <a:ln>
          <a:noFill/>
        </a:ln>
        <a:effectLst/>
      </dsp:spPr>
      <dsp:style>
        <a:lnRef idx="0">
          <a:scrgbClr r="0" g="0" b="0"/>
        </a:lnRef>
        <a:fillRef idx="0">
          <a:scrgbClr r="0" g="0" b="0"/>
        </a:fillRef>
        <a:effectRef idx="0">
          <a:scrgbClr r="0" g="0" b="0"/>
        </a:effectRef>
        <a:fontRef idx="minor"/>
      </dsp:style>
    </dsp:sp>
    <dsp:sp modelId="{FDD9925F-BC2C-804F-A4D5-7CF7B8BED78B}">
      <dsp:nvSpPr>
        <dsp:cNvPr id="0" name=""/>
        <dsp:cNvSpPr/>
      </dsp:nvSpPr>
      <dsp:spPr>
        <a:xfrm>
          <a:off x="4572543" y="357550"/>
          <a:ext cx="1870154" cy="577541"/>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Neutral</a:t>
          </a:r>
        </a:p>
      </dsp:txBody>
      <dsp:txXfrm>
        <a:off x="4572543" y="357550"/>
        <a:ext cx="1870154" cy="577541"/>
      </dsp:txXfrm>
    </dsp:sp>
    <dsp:sp modelId="{1613A28C-78EE-F646-B1F4-9CC499120C9A}">
      <dsp:nvSpPr>
        <dsp:cNvPr id="0" name=""/>
        <dsp:cNvSpPr/>
      </dsp:nvSpPr>
      <dsp:spPr>
        <a:xfrm>
          <a:off x="6851860" y="350730"/>
          <a:ext cx="7716" cy="4331490"/>
        </a:xfrm>
        <a:prstGeom prst="line">
          <a:avLst/>
        </a:prstGeom>
        <a:solidFill>
          <a:schemeClr val="lt1">
            <a:alpha val="90000"/>
            <a:hueOff val="0"/>
            <a:satOff val="0"/>
            <a:lumOff val="0"/>
            <a:alphaOff val="0"/>
          </a:schemeClr>
        </a:solidFill>
        <a:ln w="25400" cap="flat" cmpd="sng" algn="ctr">
          <a:solidFill>
            <a:schemeClr val="accent1">
              <a:alpha val="25000"/>
            </a:schemeClr>
          </a:solidFill>
          <a:prstDash val="solid"/>
        </a:ln>
        <a:effectLst/>
      </dsp:spPr>
      <dsp:style>
        <a:lnRef idx="2">
          <a:scrgbClr r="0" g="0" b="0"/>
        </a:lnRef>
        <a:fillRef idx="1">
          <a:scrgbClr r="0" g="0" b="0"/>
        </a:fillRef>
        <a:effectRef idx="0">
          <a:scrgbClr r="0" g="0" b="0"/>
        </a:effectRef>
        <a:fontRef idx="minor"/>
      </dsp:style>
    </dsp:sp>
    <dsp:sp modelId="{523BF4EA-B3B4-1E40-970E-28F1375E5A30}">
      <dsp:nvSpPr>
        <dsp:cNvPr id="0" name=""/>
        <dsp:cNvSpPr/>
      </dsp:nvSpPr>
      <dsp:spPr>
        <a:xfrm>
          <a:off x="6949226" y="945546"/>
          <a:ext cx="1770474" cy="151482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BD83E-3FE7-ED43-9151-D03D959A4B95}">
      <dsp:nvSpPr>
        <dsp:cNvPr id="0" name=""/>
        <dsp:cNvSpPr/>
      </dsp:nvSpPr>
      <dsp:spPr>
        <a:xfrm>
          <a:off x="6949226" y="2460370"/>
          <a:ext cx="1770474" cy="1739243"/>
        </a:xfrm>
        <a:prstGeom prst="rect">
          <a:avLst/>
        </a:prstGeom>
        <a:noFill/>
        <a:ln>
          <a:noFill/>
        </a:ln>
        <a:effectLst/>
      </dsp:spPr>
      <dsp:style>
        <a:lnRef idx="0">
          <a:scrgbClr r="0" g="0" b="0"/>
        </a:lnRef>
        <a:fillRef idx="0">
          <a:scrgbClr r="0" g="0" b="0"/>
        </a:fillRef>
        <a:effectRef idx="0">
          <a:scrgbClr r="0" g="0" b="0"/>
        </a:effectRef>
        <a:fontRef idx="minor"/>
      </dsp:style>
    </dsp:sp>
    <dsp:sp modelId="{1761D3DC-3DD1-8E44-950B-2110EB1D25E0}">
      <dsp:nvSpPr>
        <dsp:cNvPr id="0" name=""/>
        <dsp:cNvSpPr/>
      </dsp:nvSpPr>
      <dsp:spPr>
        <a:xfrm>
          <a:off x="6855718" y="357550"/>
          <a:ext cx="1870154" cy="57754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Somewhat Effective</a:t>
          </a:r>
        </a:p>
      </dsp:txBody>
      <dsp:txXfrm>
        <a:off x="6855718" y="357550"/>
        <a:ext cx="1870154" cy="577541"/>
      </dsp:txXfrm>
    </dsp:sp>
    <dsp:sp modelId="{AAC037FE-ABFD-424C-8F13-B6C58BC2E408}">
      <dsp:nvSpPr>
        <dsp:cNvPr id="0" name=""/>
        <dsp:cNvSpPr/>
      </dsp:nvSpPr>
      <dsp:spPr>
        <a:xfrm>
          <a:off x="9135036" y="350730"/>
          <a:ext cx="7716" cy="4331490"/>
        </a:xfrm>
        <a:prstGeom prst="line">
          <a:avLst/>
        </a:prstGeom>
        <a:solidFill>
          <a:schemeClr val="lt1">
            <a:alpha val="90000"/>
            <a:hueOff val="0"/>
            <a:satOff val="0"/>
            <a:lumOff val="0"/>
            <a:alphaOff val="0"/>
          </a:schemeClr>
        </a:solidFill>
        <a:ln w="25400" cap="flat" cmpd="sng" algn="ctr">
          <a:solidFill>
            <a:schemeClr val="accent4">
              <a:alpha val="25000"/>
            </a:schemeClr>
          </a:solidFill>
          <a:prstDash val="solid"/>
        </a:ln>
        <a:effectLst/>
      </dsp:spPr>
      <dsp:style>
        <a:lnRef idx="2">
          <a:scrgbClr r="0" g="0" b="0"/>
        </a:lnRef>
        <a:fillRef idx="1">
          <a:scrgbClr r="0" g="0" b="0"/>
        </a:fillRef>
        <a:effectRef idx="0">
          <a:scrgbClr r="0" g="0" b="0"/>
        </a:effectRef>
        <a:fontRef idx="minor"/>
      </dsp:style>
    </dsp:sp>
    <dsp:sp modelId="{BD6CFDF7-B5E5-854D-A432-B80F6940BF25}">
      <dsp:nvSpPr>
        <dsp:cNvPr id="0" name=""/>
        <dsp:cNvSpPr/>
      </dsp:nvSpPr>
      <dsp:spPr>
        <a:xfrm>
          <a:off x="9232401" y="945546"/>
          <a:ext cx="1770474" cy="151482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4EAB5-3025-BC4B-B4C7-FBA88A347021}">
      <dsp:nvSpPr>
        <dsp:cNvPr id="0" name=""/>
        <dsp:cNvSpPr/>
      </dsp:nvSpPr>
      <dsp:spPr>
        <a:xfrm>
          <a:off x="9232401" y="2460370"/>
          <a:ext cx="1770474" cy="1739243"/>
        </a:xfrm>
        <a:prstGeom prst="rect">
          <a:avLst/>
        </a:prstGeom>
        <a:noFill/>
        <a:ln>
          <a:noFill/>
        </a:ln>
        <a:effectLst/>
      </dsp:spPr>
      <dsp:style>
        <a:lnRef idx="0">
          <a:scrgbClr r="0" g="0" b="0"/>
        </a:lnRef>
        <a:fillRef idx="0">
          <a:scrgbClr r="0" g="0" b="0"/>
        </a:fillRef>
        <a:effectRef idx="0">
          <a:scrgbClr r="0" g="0" b="0"/>
        </a:effectRef>
        <a:fontRef idx="minor"/>
      </dsp:style>
    </dsp:sp>
    <dsp:sp modelId="{9DD9D252-F978-C945-80C4-EFF0269503E4}">
      <dsp:nvSpPr>
        <dsp:cNvPr id="0" name=""/>
        <dsp:cNvSpPr/>
      </dsp:nvSpPr>
      <dsp:spPr>
        <a:xfrm>
          <a:off x="9138894" y="357550"/>
          <a:ext cx="1870154" cy="577541"/>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Effective</a:t>
          </a:r>
        </a:p>
      </dsp:txBody>
      <dsp:txXfrm>
        <a:off x="9138894" y="357550"/>
        <a:ext cx="1870154" cy="577541"/>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14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9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86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45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13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34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60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46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45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37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1" name="Google Shape;103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405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217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36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322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173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24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40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485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2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81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24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87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83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_image">
  <p:cSld name="Full_image">
    <p:spTree>
      <p:nvGrpSpPr>
        <p:cNvPr id="1" name="Shape 15"/>
        <p:cNvGrpSpPr/>
        <p:nvPr/>
      </p:nvGrpSpPr>
      <p:grpSpPr>
        <a:xfrm>
          <a:off x="0" y="0"/>
          <a:ext cx="0" cy="0"/>
          <a:chOff x="0" y="0"/>
          <a:chExt cx="0" cy="0"/>
        </a:xfrm>
      </p:grpSpPr>
      <p:sp>
        <p:nvSpPr>
          <p:cNvPr id="16" name="Google Shape;16;p216"/>
          <p:cNvSpPr>
            <a:spLocks noGrp="1"/>
          </p:cNvSpPr>
          <p:nvPr>
            <p:ph type="pic" idx="2"/>
          </p:nvPr>
        </p:nvSpPr>
        <p:spPr>
          <a:xfrm>
            <a:off x="0" y="0"/>
            <a:ext cx="12192000" cy="6858000"/>
          </a:xfrm>
          <a:prstGeom prst="rect">
            <a:avLst/>
          </a:prstGeom>
          <a:solidFill>
            <a:srgbClr val="D6D6D6"/>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5"/>
        <p:cNvGrpSpPr/>
        <p:nvPr/>
      </p:nvGrpSpPr>
      <p:grpSpPr>
        <a:xfrm>
          <a:off x="0" y="0"/>
          <a:ext cx="0" cy="0"/>
          <a:chOff x="0" y="0"/>
          <a:chExt cx="0" cy="0"/>
        </a:xfrm>
      </p:grpSpPr>
      <p:sp>
        <p:nvSpPr>
          <p:cNvPr id="216" name="Google Shape;216;p2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8" name="Google Shape;218;p2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2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Google Shape;223;p2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27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5" name="Google Shape;225;p2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6" name="Google Shape;226;p2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2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2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2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2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2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2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ortfolio_01">
  <p:cSld name="Portfolio_01">
    <p:spTree>
      <p:nvGrpSpPr>
        <p:cNvPr id="1" name="Shape 86"/>
        <p:cNvGrpSpPr/>
        <p:nvPr/>
      </p:nvGrpSpPr>
      <p:grpSpPr>
        <a:xfrm>
          <a:off x="0" y="0"/>
          <a:ext cx="0" cy="0"/>
          <a:chOff x="0" y="0"/>
          <a:chExt cx="0" cy="0"/>
        </a:xfrm>
      </p:grpSpPr>
      <p:sp>
        <p:nvSpPr>
          <p:cNvPr id="87" name="Google Shape;87;p246"/>
          <p:cNvSpPr/>
          <p:nvPr/>
        </p:nvSpPr>
        <p:spPr>
          <a:xfrm>
            <a:off x="7550727" y="0"/>
            <a:ext cx="464127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46"/>
          <p:cNvSpPr>
            <a:spLocks noGrp="1"/>
          </p:cNvSpPr>
          <p:nvPr>
            <p:ph type="pic" idx="2"/>
          </p:nvPr>
        </p:nvSpPr>
        <p:spPr>
          <a:xfrm>
            <a:off x="0" y="0"/>
            <a:ext cx="4846320" cy="2302625"/>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46"/>
          <p:cNvSpPr>
            <a:spLocks noGrp="1"/>
          </p:cNvSpPr>
          <p:nvPr>
            <p:ph type="pic" idx="3"/>
          </p:nvPr>
        </p:nvSpPr>
        <p:spPr>
          <a:xfrm>
            <a:off x="4846320" y="0"/>
            <a:ext cx="2704407" cy="2302626"/>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46"/>
          <p:cNvSpPr>
            <a:spLocks noGrp="1"/>
          </p:cNvSpPr>
          <p:nvPr>
            <p:ph type="pic" idx="4"/>
          </p:nvPr>
        </p:nvSpPr>
        <p:spPr>
          <a:xfrm>
            <a:off x="0" y="2302625"/>
            <a:ext cx="2704407" cy="2302625"/>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46"/>
          <p:cNvSpPr>
            <a:spLocks noGrp="1"/>
          </p:cNvSpPr>
          <p:nvPr>
            <p:ph type="pic" idx="5"/>
          </p:nvPr>
        </p:nvSpPr>
        <p:spPr>
          <a:xfrm>
            <a:off x="2704407" y="2302625"/>
            <a:ext cx="4846320" cy="2302625"/>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46"/>
          <p:cNvSpPr>
            <a:spLocks noGrp="1"/>
          </p:cNvSpPr>
          <p:nvPr>
            <p:ph type="pic" idx="6"/>
          </p:nvPr>
        </p:nvSpPr>
        <p:spPr>
          <a:xfrm>
            <a:off x="0" y="4605251"/>
            <a:ext cx="4846320" cy="2252750"/>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46"/>
          <p:cNvSpPr>
            <a:spLocks noGrp="1"/>
          </p:cNvSpPr>
          <p:nvPr>
            <p:ph type="pic" idx="7"/>
          </p:nvPr>
        </p:nvSpPr>
        <p:spPr>
          <a:xfrm>
            <a:off x="4846320" y="4605251"/>
            <a:ext cx="2704407" cy="2252750"/>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7566512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tract placeholder 09">
  <p:cSld name="Abstract placeholder 09">
    <p:spTree>
      <p:nvGrpSpPr>
        <p:cNvPr id="1" name="Shape 70"/>
        <p:cNvGrpSpPr/>
        <p:nvPr/>
      </p:nvGrpSpPr>
      <p:grpSpPr>
        <a:xfrm>
          <a:off x="0" y="0"/>
          <a:ext cx="0" cy="0"/>
          <a:chOff x="0" y="0"/>
          <a:chExt cx="0" cy="0"/>
        </a:xfrm>
      </p:grpSpPr>
      <p:sp>
        <p:nvSpPr>
          <p:cNvPr id="71" name="Google Shape;71;p239"/>
          <p:cNvSpPr>
            <a:spLocks noGrp="1"/>
          </p:cNvSpPr>
          <p:nvPr>
            <p:ph type="pic" idx="2"/>
          </p:nvPr>
        </p:nvSpPr>
        <p:spPr>
          <a:xfrm>
            <a:off x="6151418" y="0"/>
            <a:ext cx="6040582" cy="6858000"/>
          </a:xfrm>
          <a:prstGeom prst="rect">
            <a:avLst/>
          </a:prstGeom>
          <a:solidFill>
            <a:srgbClr val="D6D6D6"/>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2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9" name="Google Shape;179;p2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Google Shape;183;p2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p2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D8D8D"/>
              </a:buClr>
              <a:buSzPts val="2400"/>
              <a:buNone/>
              <a:defRPr sz="2400">
                <a:solidFill>
                  <a:srgbClr val="8D8D8D"/>
                </a:solidFill>
              </a:defRPr>
            </a:lvl1pPr>
            <a:lvl2pPr marL="914400" lvl="1" indent="-228600" algn="l">
              <a:lnSpc>
                <a:spcPct val="90000"/>
              </a:lnSpc>
              <a:spcBef>
                <a:spcPts val="500"/>
              </a:spcBef>
              <a:spcAft>
                <a:spcPts val="0"/>
              </a:spcAft>
              <a:buClr>
                <a:srgbClr val="8D8D8D"/>
              </a:buClr>
              <a:buSzPts val="2000"/>
              <a:buNone/>
              <a:defRPr sz="2000">
                <a:solidFill>
                  <a:srgbClr val="8D8D8D"/>
                </a:solidFill>
              </a:defRPr>
            </a:lvl2pPr>
            <a:lvl3pPr marL="1371600" lvl="2" indent="-228600" algn="l">
              <a:lnSpc>
                <a:spcPct val="90000"/>
              </a:lnSpc>
              <a:spcBef>
                <a:spcPts val="500"/>
              </a:spcBef>
              <a:spcAft>
                <a:spcPts val="0"/>
              </a:spcAft>
              <a:buClr>
                <a:srgbClr val="8D8D8D"/>
              </a:buClr>
              <a:buSzPts val="1800"/>
              <a:buNone/>
              <a:defRPr sz="1800">
                <a:solidFill>
                  <a:srgbClr val="8D8D8D"/>
                </a:solidFill>
              </a:defRPr>
            </a:lvl3pPr>
            <a:lvl4pPr marL="1828800" lvl="3" indent="-228600" algn="l">
              <a:lnSpc>
                <a:spcPct val="90000"/>
              </a:lnSpc>
              <a:spcBef>
                <a:spcPts val="500"/>
              </a:spcBef>
              <a:spcAft>
                <a:spcPts val="0"/>
              </a:spcAft>
              <a:buClr>
                <a:srgbClr val="8D8D8D"/>
              </a:buClr>
              <a:buSzPts val="1600"/>
              <a:buNone/>
              <a:defRPr sz="1600">
                <a:solidFill>
                  <a:srgbClr val="8D8D8D"/>
                </a:solidFill>
              </a:defRPr>
            </a:lvl4pPr>
            <a:lvl5pPr marL="2286000" lvl="4" indent="-228600" algn="l">
              <a:lnSpc>
                <a:spcPct val="90000"/>
              </a:lnSpc>
              <a:spcBef>
                <a:spcPts val="500"/>
              </a:spcBef>
              <a:spcAft>
                <a:spcPts val="0"/>
              </a:spcAft>
              <a:buClr>
                <a:srgbClr val="8D8D8D"/>
              </a:buClr>
              <a:buSzPts val="1600"/>
              <a:buNone/>
              <a:defRPr sz="1600">
                <a:solidFill>
                  <a:srgbClr val="8D8D8D"/>
                </a:solidFill>
              </a:defRPr>
            </a:lvl5pPr>
            <a:lvl6pPr marL="2743200" lvl="5" indent="-228600" algn="l">
              <a:lnSpc>
                <a:spcPct val="90000"/>
              </a:lnSpc>
              <a:spcBef>
                <a:spcPts val="500"/>
              </a:spcBef>
              <a:spcAft>
                <a:spcPts val="0"/>
              </a:spcAft>
              <a:buClr>
                <a:srgbClr val="8D8D8D"/>
              </a:buClr>
              <a:buSzPts val="1600"/>
              <a:buNone/>
              <a:defRPr sz="1600">
                <a:solidFill>
                  <a:srgbClr val="8D8D8D"/>
                </a:solidFill>
              </a:defRPr>
            </a:lvl6pPr>
            <a:lvl7pPr marL="3200400" lvl="6" indent="-228600" algn="l">
              <a:lnSpc>
                <a:spcPct val="90000"/>
              </a:lnSpc>
              <a:spcBef>
                <a:spcPts val="500"/>
              </a:spcBef>
              <a:spcAft>
                <a:spcPts val="0"/>
              </a:spcAft>
              <a:buClr>
                <a:srgbClr val="8D8D8D"/>
              </a:buClr>
              <a:buSzPts val="1600"/>
              <a:buNone/>
              <a:defRPr sz="1600">
                <a:solidFill>
                  <a:srgbClr val="8D8D8D"/>
                </a:solidFill>
              </a:defRPr>
            </a:lvl7pPr>
            <a:lvl8pPr marL="3657600" lvl="7" indent="-228600" algn="l">
              <a:lnSpc>
                <a:spcPct val="90000"/>
              </a:lnSpc>
              <a:spcBef>
                <a:spcPts val="500"/>
              </a:spcBef>
              <a:spcAft>
                <a:spcPts val="0"/>
              </a:spcAft>
              <a:buClr>
                <a:srgbClr val="8D8D8D"/>
              </a:buClr>
              <a:buSzPts val="1600"/>
              <a:buNone/>
              <a:defRPr sz="1600">
                <a:solidFill>
                  <a:srgbClr val="8D8D8D"/>
                </a:solidFill>
              </a:defRPr>
            </a:lvl8pPr>
            <a:lvl9pPr marL="4114800" lvl="8" indent="-228600" algn="l">
              <a:lnSpc>
                <a:spcPct val="90000"/>
              </a:lnSpc>
              <a:spcBef>
                <a:spcPts val="500"/>
              </a:spcBef>
              <a:spcAft>
                <a:spcPts val="0"/>
              </a:spcAft>
              <a:buClr>
                <a:srgbClr val="8D8D8D"/>
              </a:buClr>
              <a:buSzPts val="1600"/>
              <a:buNone/>
              <a:defRPr sz="1600">
                <a:solidFill>
                  <a:srgbClr val="8D8D8D"/>
                </a:solidFill>
              </a:defRPr>
            </a:lvl9pPr>
          </a:lstStyle>
          <a:p>
            <a:endParaRPr/>
          </a:p>
        </p:txBody>
      </p:sp>
      <p:sp>
        <p:nvSpPr>
          <p:cNvPr id="191" name="Google Shape;191;p2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4"/>
        <p:cNvGrpSpPr/>
        <p:nvPr/>
      </p:nvGrpSpPr>
      <p:grpSpPr>
        <a:xfrm>
          <a:off x="0" y="0"/>
          <a:ext cx="0" cy="0"/>
          <a:chOff x="0" y="0"/>
          <a:chExt cx="0" cy="0"/>
        </a:xfrm>
      </p:grpSpPr>
      <p:sp>
        <p:nvSpPr>
          <p:cNvPr id="195" name="Google Shape;195;p2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2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2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2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2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2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2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D8D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D8D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D8D8D"/>
                </a:solidFill>
                <a:latin typeface="Calibri"/>
                <a:ea typeface="Calibri"/>
                <a:cs typeface="Calibri"/>
                <a:sym typeface="Calibri"/>
              </a:defRPr>
            </a:lvl1pPr>
            <a:lvl2pPr marL="0" marR="0" lvl="1" indent="0" algn="r" rtl="0">
              <a:spcBef>
                <a:spcPts val="0"/>
              </a:spcBef>
              <a:buNone/>
              <a:defRPr sz="1200" b="0" i="0" u="none" strike="noStrike" cap="none">
                <a:solidFill>
                  <a:srgbClr val="8D8D8D"/>
                </a:solidFill>
                <a:latin typeface="Calibri"/>
                <a:ea typeface="Calibri"/>
                <a:cs typeface="Calibri"/>
                <a:sym typeface="Calibri"/>
              </a:defRPr>
            </a:lvl2pPr>
            <a:lvl3pPr marL="0" marR="0" lvl="2" indent="0" algn="r" rtl="0">
              <a:spcBef>
                <a:spcPts val="0"/>
              </a:spcBef>
              <a:buNone/>
              <a:defRPr sz="1200" b="0" i="0" u="none" strike="noStrike" cap="none">
                <a:solidFill>
                  <a:srgbClr val="8D8D8D"/>
                </a:solidFill>
                <a:latin typeface="Calibri"/>
                <a:ea typeface="Calibri"/>
                <a:cs typeface="Calibri"/>
                <a:sym typeface="Calibri"/>
              </a:defRPr>
            </a:lvl3pPr>
            <a:lvl4pPr marL="0" marR="0" lvl="3" indent="0" algn="r" rtl="0">
              <a:spcBef>
                <a:spcPts val="0"/>
              </a:spcBef>
              <a:buNone/>
              <a:defRPr sz="1200" b="0" i="0" u="none" strike="noStrike" cap="none">
                <a:solidFill>
                  <a:srgbClr val="8D8D8D"/>
                </a:solidFill>
                <a:latin typeface="Calibri"/>
                <a:ea typeface="Calibri"/>
                <a:cs typeface="Calibri"/>
                <a:sym typeface="Calibri"/>
              </a:defRPr>
            </a:lvl4pPr>
            <a:lvl5pPr marL="0" marR="0" lvl="4" indent="0" algn="r" rtl="0">
              <a:spcBef>
                <a:spcPts val="0"/>
              </a:spcBef>
              <a:buNone/>
              <a:defRPr sz="1200" b="0" i="0" u="none" strike="noStrike" cap="none">
                <a:solidFill>
                  <a:srgbClr val="8D8D8D"/>
                </a:solidFill>
                <a:latin typeface="Calibri"/>
                <a:ea typeface="Calibri"/>
                <a:cs typeface="Calibri"/>
                <a:sym typeface="Calibri"/>
              </a:defRPr>
            </a:lvl5pPr>
            <a:lvl6pPr marL="0" marR="0" lvl="5" indent="0" algn="r" rtl="0">
              <a:spcBef>
                <a:spcPts val="0"/>
              </a:spcBef>
              <a:buNone/>
              <a:defRPr sz="1200" b="0" i="0" u="none" strike="noStrike" cap="none">
                <a:solidFill>
                  <a:srgbClr val="8D8D8D"/>
                </a:solidFill>
                <a:latin typeface="Calibri"/>
                <a:ea typeface="Calibri"/>
                <a:cs typeface="Calibri"/>
                <a:sym typeface="Calibri"/>
              </a:defRPr>
            </a:lvl6pPr>
            <a:lvl7pPr marL="0" marR="0" lvl="6" indent="0" algn="r" rtl="0">
              <a:spcBef>
                <a:spcPts val="0"/>
              </a:spcBef>
              <a:buNone/>
              <a:defRPr sz="1200" b="0" i="0" u="none" strike="noStrike" cap="none">
                <a:solidFill>
                  <a:srgbClr val="8D8D8D"/>
                </a:solidFill>
                <a:latin typeface="Calibri"/>
                <a:ea typeface="Calibri"/>
                <a:cs typeface="Calibri"/>
                <a:sym typeface="Calibri"/>
              </a:defRPr>
            </a:lvl7pPr>
            <a:lvl8pPr marL="0" marR="0" lvl="7" indent="0" algn="r" rtl="0">
              <a:spcBef>
                <a:spcPts val="0"/>
              </a:spcBef>
              <a:buNone/>
              <a:defRPr sz="1200" b="0" i="0" u="none" strike="noStrike" cap="none">
                <a:solidFill>
                  <a:srgbClr val="8D8D8D"/>
                </a:solidFill>
                <a:latin typeface="Calibri"/>
                <a:ea typeface="Calibri"/>
                <a:cs typeface="Calibri"/>
                <a:sym typeface="Calibri"/>
              </a:defRPr>
            </a:lvl8pPr>
            <a:lvl9pPr marL="0" marR="0" lvl="8" indent="0" algn="r" rtl="0">
              <a:spcBef>
                <a:spcPts val="0"/>
              </a:spcBef>
              <a:buNone/>
              <a:defRPr sz="1200" b="0" i="0" u="none" strike="noStrike" cap="none">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72"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docs.google.com/document/d/1EMbPmDSU-9ERZgyWKsnnytwi3QgU7r9M/edit?usp=share_link&amp;ouid=117152906804195344927&amp;rtpof=true&amp;sd=tru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causecraftconsulting.com/comms-dev-survey" TargetMode="Externa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linkedin.com/company/cause-craft-consulti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8.jpe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p:nvSpPr>
          <p:cNvPr id="251" name="Google Shape;251;p2"/>
          <p:cNvSpPr>
            <a:spLocks noGrp="1"/>
          </p:cNvSpPr>
          <p:nvPr>
            <p:ph type="pic" idx="2"/>
          </p:nvPr>
        </p:nvSpPr>
        <p:spPr>
          <a:xfrm>
            <a:off x="0" y="0"/>
            <a:ext cx="12192000" cy="6858000"/>
          </a:xfrm>
          <a:prstGeom prst="rect">
            <a:avLst/>
          </a:prstGeom>
          <a:solidFill>
            <a:srgbClr val="D6D6D6"/>
          </a:soli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52" name="Google Shape;252;p2"/>
          <p:cNvSpPr/>
          <p:nvPr/>
        </p:nvSpPr>
        <p:spPr>
          <a:xfrm>
            <a:off x="0" y="0"/>
            <a:ext cx="12192000" cy="6858000"/>
          </a:xfrm>
          <a:prstGeom prst="rect">
            <a:avLst/>
          </a:prstGeom>
          <a:solidFill>
            <a:schemeClr val="bg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3" name="Google Shape;253;p2"/>
          <p:cNvGrpSpPr/>
          <p:nvPr/>
        </p:nvGrpSpPr>
        <p:grpSpPr>
          <a:xfrm>
            <a:off x="616453" y="-2"/>
            <a:ext cx="11432" cy="1195442"/>
            <a:chOff x="616453" y="-2"/>
            <a:chExt cx="11432" cy="1195442"/>
          </a:xfrm>
        </p:grpSpPr>
        <p:cxnSp>
          <p:nvCxnSpPr>
            <p:cNvPr id="254" name="Google Shape;254;p2"/>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55" name="Google Shape;255;p2"/>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56" name="Google Shape;256;p2"/>
          <p:cNvSpPr txBox="1"/>
          <p:nvPr/>
        </p:nvSpPr>
        <p:spPr>
          <a:xfrm>
            <a:off x="1156145" y="1977442"/>
            <a:ext cx="10641711"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800" b="1" i="0" u="none" strike="noStrike" cap="none" dirty="0">
                <a:solidFill>
                  <a:schemeClr val="accent6"/>
                </a:solidFill>
                <a:latin typeface="Libre Baskerville"/>
                <a:ea typeface="Libre Baskerville"/>
                <a:cs typeface="Libre Baskerville"/>
                <a:sym typeface="Libre Baskerville"/>
              </a:rPr>
              <a:t>Communications and Development Teams </a:t>
            </a:r>
            <a:br>
              <a:rPr lang="en-US" sz="4800" b="1" i="0" u="none" strike="noStrike" cap="none" dirty="0">
                <a:solidFill>
                  <a:schemeClr val="accent6"/>
                </a:solidFill>
                <a:latin typeface="Libre Baskerville"/>
                <a:ea typeface="Libre Baskerville"/>
                <a:cs typeface="Libre Baskerville"/>
                <a:sym typeface="Libre Baskerville"/>
              </a:rPr>
            </a:br>
            <a:r>
              <a:rPr lang="en-US" sz="4800" b="1" i="0" u="none" strike="noStrike" cap="none" dirty="0">
                <a:solidFill>
                  <a:schemeClr val="accent6"/>
                </a:solidFill>
                <a:latin typeface="Libre Baskerville"/>
                <a:ea typeface="Libre Baskerville"/>
                <a:cs typeface="Libre Baskerville"/>
                <a:sym typeface="Libre Baskerville"/>
              </a:rPr>
              <a:t>Working Better Together </a:t>
            </a:r>
            <a:endParaRPr sz="1000" dirty="0">
              <a:solidFill>
                <a:schemeClr val="accent6"/>
              </a:solidFill>
            </a:endParaRPr>
          </a:p>
        </p:txBody>
      </p:sp>
      <p:pic>
        <p:nvPicPr>
          <p:cNvPr id="2" name="Google Shape;245;p1">
            <a:extLst>
              <a:ext uri="{FF2B5EF4-FFF2-40B4-BE49-F238E27FC236}">
                <a16:creationId xmlns:a16="http://schemas.microsoft.com/office/drawing/2014/main" id="{B427C740-6D25-97C2-74C0-A14E343211F3}"/>
              </a:ext>
            </a:extLst>
          </p:cNvPr>
          <p:cNvPicPr preferRelativeResize="0">
            <a:picLocks/>
          </p:cNvPicPr>
          <p:nvPr/>
        </p:nvPicPr>
        <p:blipFill rotWithShape="1">
          <a:blip r:embed="rId3">
            <a:alphaModFix/>
          </a:blip>
          <a:srcRect t="12500" b="12500"/>
          <a:stretch/>
        </p:blipFill>
        <p:spPr>
          <a:xfrm>
            <a:off x="9220200" y="5194488"/>
            <a:ext cx="2370925" cy="1459587"/>
          </a:xfrm>
          <a:prstGeom prst="rect">
            <a:avLst/>
          </a:prstGeom>
          <a:noFill/>
          <a:ln>
            <a:noFill/>
          </a:ln>
        </p:spPr>
      </p:pic>
      <p:sp>
        <p:nvSpPr>
          <p:cNvPr id="258" name="Google Shape;258;p2"/>
          <p:cNvSpPr txBox="1"/>
          <p:nvPr/>
        </p:nvSpPr>
        <p:spPr>
          <a:xfrm>
            <a:off x="3943255" y="546300"/>
            <a:ext cx="4305489" cy="7570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400" b="1" dirty="0">
                <a:solidFill>
                  <a:schemeClr val="accent2"/>
                </a:solidFill>
                <a:latin typeface="Lato"/>
                <a:ea typeface="Lato"/>
                <a:cs typeface="Lato"/>
                <a:sym typeface="Lato"/>
              </a:rPr>
              <a:t>#23NTCCommsDevTeams</a:t>
            </a:r>
          </a:p>
          <a:p>
            <a:pPr marL="0" marR="0" lvl="0" indent="0" algn="ctr" rtl="0">
              <a:lnSpc>
                <a:spcPct val="90000"/>
              </a:lnSpc>
              <a:spcBef>
                <a:spcPts val="0"/>
              </a:spcBef>
              <a:spcAft>
                <a:spcPts val="0"/>
              </a:spcAft>
              <a:buNone/>
            </a:pPr>
            <a:r>
              <a:rPr lang="en-US" sz="2400" b="1" dirty="0">
                <a:solidFill>
                  <a:schemeClr val="accent2"/>
                </a:solidFill>
                <a:latin typeface="Lato"/>
                <a:ea typeface="Lato"/>
                <a:cs typeface="Lato"/>
                <a:sym typeface="Lato"/>
              </a:rPr>
              <a:t>#23NTC</a:t>
            </a:r>
          </a:p>
        </p:txBody>
      </p:sp>
      <p:pic>
        <p:nvPicPr>
          <p:cNvPr id="4" name="Picture 3" descr="A picture containing text, sign&#10;&#10;Description automatically generated">
            <a:extLst>
              <a:ext uri="{FF2B5EF4-FFF2-40B4-BE49-F238E27FC236}">
                <a16:creationId xmlns:a16="http://schemas.microsoft.com/office/drawing/2014/main" id="{4EC74F77-64DD-2540-7F0F-EB76950A80E2}"/>
              </a:ext>
            </a:extLst>
          </p:cNvPr>
          <p:cNvPicPr>
            <a:picLocks noChangeAspect="1"/>
          </p:cNvPicPr>
          <p:nvPr/>
        </p:nvPicPr>
        <p:blipFill>
          <a:blip r:embed="rId4"/>
          <a:stretch>
            <a:fillRect/>
          </a:stretch>
        </p:blipFill>
        <p:spPr>
          <a:xfrm>
            <a:off x="1431582" y="5109561"/>
            <a:ext cx="1316620" cy="1459587"/>
          </a:xfrm>
          <a:prstGeom prst="rect">
            <a:avLst/>
          </a:prstGeom>
        </p:spPr>
      </p:pic>
      <p:pic>
        <p:nvPicPr>
          <p:cNvPr id="5" name="Picture 4" descr="Text&#10;&#10;Description automatically generated">
            <a:extLst>
              <a:ext uri="{FF2B5EF4-FFF2-40B4-BE49-F238E27FC236}">
                <a16:creationId xmlns:a16="http://schemas.microsoft.com/office/drawing/2014/main" id="{8F88B339-9B6E-5A98-CCA7-108E2AF156AE}"/>
              </a:ext>
            </a:extLst>
          </p:cNvPr>
          <p:cNvPicPr>
            <a:picLocks noChangeAspect="1"/>
          </p:cNvPicPr>
          <p:nvPr/>
        </p:nvPicPr>
        <p:blipFill>
          <a:blip r:embed="rId5"/>
          <a:stretch>
            <a:fillRect/>
          </a:stretch>
        </p:blipFill>
        <p:spPr>
          <a:xfrm>
            <a:off x="5390092" y="5412840"/>
            <a:ext cx="1930476" cy="1087502"/>
          </a:xfrm>
          <a:prstGeom prst="rect">
            <a:avLst/>
          </a:prstGeom>
        </p:spPr>
      </p:pic>
      <p:pic>
        <p:nvPicPr>
          <p:cNvPr id="9" name="Picture 8" descr="Logo&#10;&#10;Description automatically generated">
            <a:extLst>
              <a:ext uri="{FF2B5EF4-FFF2-40B4-BE49-F238E27FC236}">
                <a16:creationId xmlns:a16="http://schemas.microsoft.com/office/drawing/2014/main" id="{969A725F-D987-F81B-26F8-E265D0E07B93}"/>
              </a:ext>
            </a:extLst>
          </p:cNvPr>
          <p:cNvPicPr>
            <a:picLocks noChangeAspect="1"/>
          </p:cNvPicPr>
          <p:nvPr/>
        </p:nvPicPr>
        <p:blipFill>
          <a:blip r:embed="rId6"/>
          <a:stretch>
            <a:fillRect/>
          </a:stretch>
        </p:blipFill>
        <p:spPr>
          <a:xfrm>
            <a:off x="9625330" y="350077"/>
            <a:ext cx="2172526" cy="21248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A123AC-E14B-8A40-2618-E2C767B652A1}"/>
              </a:ext>
            </a:extLst>
          </p:cNvPr>
          <p:cNvGraphicFramePr/>
          <p:nvPr>
            <p:extLst>
              <p:ext uri="{D42A27DB-BD31-4B8C-83A1-F6EECF244321}">
                <p14:modId xmlns:p14="http://schemas.microsoft.com/office/powerpoint/2010/main" val="1464103297"/>
              </p:ext>
            </p:extLst>
          </p:nvPr>
        </p:nvGraphicFramePr>
        <p:xfrm>
          <a:off x="609600" y="1105286"/>
          <a:ext cx="11011383" cy="503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657726" y="548274"/>
            <a:ext cx="90138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Libre Baskerville"/>
                <a:ea typeface="Libre Baskerville"/>
                <a:cs typeface="Libre Baskerville"/>
                <a:sym typeface="Libre Baskerville"/>
              </a:rPr>
              <a:t>Key Takeaways: Effectiveness</a:t>
            </a:r>
            <a:endParaRPr lang="en-US" sz="1600" b="1" dirty="0">
              <a:solidFill>
                <a:schemeClr val="tx1"/>
              </a:solidFill>
              <a:uFillTx/>
            </a:endParaRPr>
          </a:p>
        </p:txBody>
      </p:sp>
      <p:sp>
        <p:nvSpPr>
          <p:cNvPr id="55" name="Google Shape;244;p5">
            <a:extLst>
              <a:ext uri="{FF2B5EF4-FFF2-40B4-BE49-F238E27FC236}">
                <a16:creationId xmlns:a16="http://schemas.microsoft.com/office/drawing/2014/main" id="{F0EBB578-5A62-4A92-049E-8C340FCEFAC1}"/>
              </a:ext>
            </a:extLst>
          </p:cNvPr>
          <p:cNvSpPr txBox="1">
            <a:spLocks/>
          </p:cNvSpPr>
          <p:nvPr/>
        </p:nvSpPr>
        <p:spPr>
          <a:xfrm>
            <a:off x="5868513" y="2053790"/>
            <a:ext cx="2686207"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bg2"/>
                </a:solidFill>
                <a:latin typeface="Lato"/>
                <a:ea typeface="Lato"/>
                <a:cs typeface="Lato"/>
                <a:sym typeface="Lato"/>
              </a:rPr>
              <a:t>Inter-team collaboration</a:t>
            </a:r>
          </a:p>
        </p:txBody>
      </p:sp>
      <p:sp>
        <p:nvSpPr>
          <p:cNvPr id="56" name="Google Shape;244;p5">
            <a:extLst>
              <a:ext uri="{FF2B5EF4-FFF2-40B4-BE49-F238E27FC236}">
                <a16:creationId xmlns:a16="http://schemas.microsoft.com/office/drawing/2014/main" id="{BD9D8651-A4FE-DDED-47D4-6C7E16ADBAD8}"/>
              </a:ext>
            </a:extLst>
          </p:cNvPr>
          <p:cNvSpPr txBox="1">
            <a:spLocks/>
          </p:cNvSpPr>
          <p:nvPr/>
        </p:nvSpPr>
        <p:spPr>
          <a:xfrm>
            <a:off x="4514293" y="2462869"/>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Messaging, brand &amp; voice guidelines</a:t>
            </a:r>
          </a:p>
        </p:txBody>
      </p:sp>
      <p:sp>
        <p:nvSpPr>
          <p:cNvPr id="57" name="Google Shape;244;p5">
            <a:extLst>
              <a:ext uri="{FF2B5EF4-FFF2-40B4-BE49-F238E27FC236}">
                <a16:creationId xmlns:a16="http://schemas.microsoft.com/office/drawing/2014/main" id="{CED2DCB6-FACC-5649-5571-65D4722297CB}"/>
              </a:ext>
            </a:extLst>
          </p:cNvPr>
          <p:cNvSpPr txBox="1">
            <a:spLocks/>
          </p:cNvSpPr>
          <p:nvPr/>
        </p:nvSpPr>
        <p:spPr>
          <a:xfrm>
            <a:off x="4287517" y="2902428"/>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Shared strategies &amp; goals</a:t>
            </a:r>
          </a:p>
        </p:txBody>
      </p:sp>
      <p:sp>
        <p:nvSpPr>
          <p:cNvPr id="58" name="Google Shape;244;p5">
            <a:extLst>
              <a:ext uri="{FF2B5EF4-FFF2-40B4-BE49-F238E27FC236}">
                <a16:creationId xmlns:a16="http://schemas.microsoft.com/office/drawing/2014/main" id="{7783C127-4871-7E48-5EC7-97AA1A72AC26}"/>
              </a:ext>
            </a:extLst>
          </p:cNvPr>
          <p:cNvSpPr txBox="1">
            <a:spLocks/>
          </p:cNvSpPr>
          <p:nvPr/>
        </p:nvSpPr>
        <p:spPr>
          <a:xfrm>
            <a:off x="3779270" y="3341987"/>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Processes &amp; decision rights</a:t>
            </a:r>
          </a:p>
        </p:txBody>
      </p:sp>
      <p:sp>
        <p:nvSpPr>
          <p:cNvPr id="59" name="Google Shape;244;p5">
            <a:extLst>
              <a:ext uri="{FF2B5EF4-FFF2-40B4-BE49-F238E27FC236}">
                <a16:creationId xmlns:a16="http://schemas.microsoft.com/office/drawing/2014/main" id="{B1C253E2-4F38-0B96-F656-507A02D26DC2}"/>
              </a:ext>
            </a:extLst>
          </p:cNvPr>
          <p:cNvSpPr txBox="1">
            <a:spLocks/>
          </p:cNvSpPr>
          <p:nvPr/>
        </p:nvSpPr>
        <p:spPr>
          <a:xfrm>
            <a:off x="3290762" y="3781546"/>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Role &amp; responsibility clarity</a:t>
            </a:r>
          </a:p>
        </p:txBody>
      </p:sp>
      <p:sp>
        <p:nvSpPr>
          <p:cNvPr id="60" name="Google Shape;244;p5">
            <a:extLst>
              <a:ext uri="{FF2B5EF4-FFF2-40B4-BE49-F238E27FC236}">
                <a16:creationId xmlns:a16="http://schemas.microsoft.com/office/drawing/2014/main" id="{14506A3F-D107-0CC0-1458-C28DFA86D47A}"/>
              </a:ext>
            </a:extLst>
          </p:cNvPr>
          <p:cNvSpPr txBox="1">
            <a:spLocks/>
          </p:cNvSpPr>
          <p:nvPr/>
        </p:nvSpPr>
        <p:spPr>
          <a:xfrm>
            <a:off x="3290761" y="4221105"/>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Giving &amp; receiving feedback</a:t>
            </a:r>
          </a:p>
        </p:txBody>
      </p:sp>
      <p:sp>
        <p:nvSpPr>
          <p:cNvPr id="61" name="Google Shape;244;p5">
            <a:extLst>
              <a:ext uri="{FF2B5EF4-FFF2-40B4-BE49-F238E27FC236}">
                <a16:creationId xmlns:a16="http://schemas.microsoft.com/office/drawing/2014/main" id="{560B10F6-A3C3-E706-24E5-D7A99688B158}"/>
              </a:ext>
            </a:extLst>
          </p:cNvPr>
          <p:cNvSpPr txBox="1">
            <a:spLocks/>
          </p:cNvSpPr>
          <p:nvPr/>
        </p:nvSpPr>
        <p:spPr>
          <a:xfrm>
            <a:off x="2902795" y="4660664"/>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Articulating priorities &amp; planning approaches</a:t>
            </a:r>
          </a:p>
        </p:txBody>
      </p:sp>
      <p:sp>
        <p:nvSpPr>
          <p:cNvPr id="62" name="Google Shape;244;p5">
            <a:extLst>
              <a:ext uri="{FF2B5EF4-FFF2-40B4-BE49-F238E27FC236}">
                <a16:creationId xmlns:a16="http://schemas.microsoft.com/office/drawing/2014/main" id="{54105871-4113-93A0-2781-4DF0B5D9C144}"/>
              </a:ext>
            </a:extLst>
          </p:cNvPr>
          <p:cNvSpPr txBox="1">
            <a:spLocks/>
          </p:cNvSpPr>
          <p:nvPr/>
        </p:nvSpPr>
        <p:spPr>
          <a:xfrm>
            <a:off x="2723415" y="5100224"/>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dk1"/>
                </a:solidFill>
                <a:latin typeface="Lato"/>
                <a:ea typeface="Lato"/>
                <a:cs typeface="Lato"/>
                <a:sym typeface="Lato"/>
              </a:rPr>
              <a:t>Clarity of audience ownership</a:t>
            </a:r>
          </a:p>
        </p:txBody>
      </p:sp>
      <p:sp>
        <p:nvSpPr>
          <p:cNvPr id="63" name="Google Shape;3211;p79">
            <a:extLst>
              <a:ext uri="{FF2B5EF4-FFF2-40B4-BE49-F238E27FC236}">
                <a16:creationId xmlns:a16="http://schemas.microsoft.com/office/drawing/2014/main" id="{6FA365A6-685C-406A-F9F7-5981C514A3F2}"/>
              </a:ext>
            </a:extLst>
          </p:cNvPr>
          <p:cNvSpPr/>
          <p:nvPr/>
        </p:nvSpPr>
        <p:spPr>
          <a:xfrm>
            <a:off x="5726207" y="2183060"/>
            <a:ext cx="180000" cy="18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sp>
        <p:nvSpPr>
          <p:cNvPr id="192" name="Google Shape;3211;p79">
            <a:extLst>
              <a:ext uri="{FF2B5EF4-FFF2-40B4-BE49-F238E27FC236}">
                <a16:creationId xmlns:a16="http://schemas.microsoft.com/office/drawing/2014/main" id="{3E5DE065-EAB0-840A-53FF-326699691BDB}"/>
              </a:ext>
            </a:extLst>
          </p:cNvPr>
          <p:cNvSpPr/>
          <p:nvPr/>
        </p:nvSpPr>
        <p:spPr>
          <a:xfrm>
            <a:off x="4347706" y="2592139"/>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3211;p79">
            <a:extLst>
              <a:ext uri="{FF2B5EF4-FFF2-40B4-BE49-F238E27FC236}">
                <a16:creationId xmlns:a16="http://schemas.microsoft.com/office/drawing/2014/main" id="{46C29D0E-817E-A195-1567-21475D9B888B}"/>
              </a:ext>
            </a:extLst>
          </p:cNvPr>
          <p:cNvSpPr/>
          <p:nvPr/>
        </p:nvSpPr>
        <p:spPr>
          <a:xfrm>
            <a:off x="4116171" y="3031698"/>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3211;p79">
            <a:extLst>
              <a:ext uri="{FF2B5EF4-FFF2-40B4-BE49-F238E27FC236}">
                <a16:creationId xmlns:a16="http://schemas.microsoft.com/office/drawing/2014/main" id="{BBB75000-DC16-4D94-69B9-6ECDA6935A58}"/>
              </a:ext>
            </a:extLst>
          </p:cNvPr>
          <p:cNvSpPr/>
          <p:nvPr/>
        </p:nvSpPr>
        <p:spPr>
          <a:xfrm>
            <a:off x="3599270" y="3471257"/>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3211;p79">
            <a:extLst>
              <a:ext uri="{FF2B5EF4-FFF2-40B4-BE49-F238E27FC236}">
                <a16:creationId xmlns:a16="http://schemas.microsoft.com/office/drawing/2014/main" id="{6ADC9679-9FFD-BEBE-398B-E75207E502BF}"/>
              </a:ext>
            </a:extLst>
          </p:cNvPr>
          <p:cNvSpPr/>
          <p:nvPr/>
        </p:nvSpPr>
        <p:spPr>
          <a:xfrm>
            <a:off x="3110761" y="3910816"/>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3211;p79">
            <a:extLst>
              <a:ext uri="{FF2B5EF4-FFF2-40B4-BE49-F238E27FC236}">
                <a16:creationId xmlns:a16="http://schemas.microsoft.com/office/drawing/2014/main" id="{B4B336F4-D1DA-76DA-0EDB-64B3CF8E78CE}"/>
              </a:ext>
            </a:extLst>
          </p:cNvPr>
          <p:cNvSpPr/>
          <p:nvPr/>
        </p:nvSpPr>
        <p:spPr>
          <a:xfrm>
            <a:off x="3116833" y="4350375"/>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3211;p79">
            <a:extLst>
              <a:ext uri="{FF2B5EF4-FFF2-40B4-BE49-F238E27FC236}">
                <a16:creationId xmlns:a16="http://schemas.microsoft.com/office/drawing/2014/main" id="{C991BB09-72B0-89D1-E10B-C08482EE1842}"/>
              </a:ext>
            </a:extLst>
          </p:cNvPr>
          <p:cNvSpPr/>
          <p:nvPr/>
        </p:nvSpPr>
        <p:spPr>
          <a:xfrm>
            <a:off x="2722795" y="4789934"/>
            <a:ext cx="180000" cy="18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3211;p79">
            <a:extLst>
              <a:ext uri="{FF2B5EF4-FFF2-40B4-BE49-F238E27FC236}">
                <a16:creationId xmlns:a16="http://schemas.microsoft.com/office/drawing/2014/main" id="{EDBFBC81-53FE-8E10-0862-422E711652F8}"/>
              </a:ext>
            </a:extLst>
          </p:cNvPr>
          <p:cNvSpPr/>
          <p:nvPr/>
        </p:nvSpPr>
        <p:spPr>
          <a:xfrm>
            <a:off x="2575089" y="5229494"/>
            <a:ext cx="180000" cy="18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244;p5">
            <a:extLst>
              <a:ext uri="{FF2B5EF4-FFF2-40B4-BE49-F238E27FC236}">
                <a16:creationId xmlns:a16="http://schemas.microsoft.com/office/drawing/2014/main" id="{A08C8962-BA79-81D5-5091-5AAAFAD6C7B8}"/>
              </a:ext>
            </a:extLst>
          </p:cNvPr>
          <p:cNvSpPr txBox="1">
            <a:spLocks/>
          </p:cNvSpPr>
          <p:nvPr/>
        </p:nvSpPr>
        <p:spPr>
          <a:xfrm>
            <a:off x="3993415" y="5994304"/>
            <a:ext cx="4689803" cy="438541"/>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b="1" dirty="0">
                <a:solidFill>
                  <a:schemeClr val="dk1"/>
                </a:solidFill>
                <a:latin typeface="Lato"/>
                <a:ea typeface="Lato"/>
                <a:cs typeface="Lato"/>
                <a:sym typeface="Lato"/>
              </a:rPr>
              <a:t>Overall effectiveness of working dynamic</a:t>
            </a:r>
          </a:p>
        </p:txBody>
      </p:sp>
      <p:sp>
        <p:nvSpPr>
          <p:cNvPr id="202" name="5-Point Star 201">
            <a:extLst>
              <a:ext uri="{FF2B5EF4-FFF2-40B4-BE49-F238E27FC236}">
                <a16:creationId xmlns:a16="http://schemas.microsoft.com/office/drawing/2014/main" id="{35499355-79B1-0BAC-B85C-79B05E0FD3E2}"/>
              </a:ext>
            </a:extLst>
          </p:cNvPr>
          <p:cNvSpPr/>
          <p:nvPr/>
        </p:nvSpPr>
        <p:spPr>
          <a:xfrm>
            <a:off x="3853075" y="6123574"/>
            <a:ext cx="17272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47;p5">
            <a:extLst>
              <a:ext uri="{FF2B5EF4-FFF2-40B4-BE49-F238E27FC236}">
                <a16:creationId xmlns:a16="http://schemas.microsoft.com/office/drawing/2014/main" id="{D8CF8391-FD9B-36F7-34DC-8EF10FA0104C}"/>
              </a:ext>
            </a:extLst>
          </p:cNvPr>
          <p:cNvPicPr preferRelativeResize="0"/>
          <p:nvPr/>
        </p:nvPicPr>
        <p:blipFill rotWithShape="1">
          <a:blip r:embed="rId8"/>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555771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21"/>
        <p:cNvGrpSpPr/>
        <p:nvPr/>
      </p:nvGrpSpPr>
      <p:grpSpPr>
        <a:xfrm>
          <a:off x="0" y="0"/>
          <a:ext cx="0" cy="0"/>
          <a:chOff x="0" y="0"/>
          <a:chExt cx="0" cy="0"/>
        </a:xfrm>
      </p:grpSpPr>
      <p:sp>
        <p:nvSpPr>
          <p:cNvPr id="12" name="Google Shape;1022;p38">
            <a:extLst>
              <a:ext uri="{FF2B5EF4-FFF2-40B4-BE49-F238E27FC236}">
                <a16:creationId xmlns:a16="http://schemas.microsoft.com/office/drawing/2014/main" id="{45E14311-C0BF-DA32-BD02-6A4A6EC77522}"/>
              </a:ext>
            </a:extLst>
          </p:cNvPr>
          <p:cNvSpPr>
            <a:spLocks noGrp="1"/>
          </p:cNvSpPr>
          <p:nvPr>
            <p:ph type="pic" idx="2"/>
          </p:nvPr>
        </p:nvSpPr>
        <p:spPr>
          <a:xfrm>
            <a:off x="0" y="0"/>
            <a:ext cx="12192000" cy="3261360"/>
          </a:xfrm>
          <a:prstGeom prst="rect">
            <a:avLst/>
          </a:prstGeom>
          <a:gradFill>
            <a:gsLst>
              <a:gs pos="30000">
                <a:schemeClr val="accent3"/>
              </a:gs>
              <a:gs pos="100000">
                <a:schemeClr val="accent3">
                  <a:lumMod val="20000"/>
                  <a:lumOff val="80000"/>
                </a:schemeClr>
              </a:gs>
            </a:gsLst>
            <a:lin ang="5400000" scaled="0"/>
          </a:gra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023" name="Google Shape;1023;p38"/>
          <p:cNvSpPr/>
          <p:nvPr/>
        </p:nvSpPr>
        <p:spPr>
          <a:xfrm>
            <a:off x="876300" y="0"/>
            <a:ext cx="10439400" cy="56286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27" name="Google Shape;1027;p38"/>
          <p:cNvSpPr txBox="1"/>
          <p:nvPr/>
        </p:nvSpPr>
        <p:spPr>
          <a:xfrm>
            <a:off x="1785904" y="2045698"/>
            <a:ext cx="8620192" cy="1938952"/>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4000" b="1" dirty="0">
                <a:solidFill>
                  <a:schemeClr val="bg1"/>
                </a:solidFill>
                <a:latin typeface="Libre Baskerville" panose="02000000000000000000" pitchFamily="2" charset="0"/>
                <a:ea typeface="Lato"/>
                <a:cs typeface="Lato"/>
                <a:sym typeface="Lato"/>
              </a:rPr>
              <a:t>Q</a:t>
            </a:r>
          </a:p>
          <a:p>
            <a:pPr marL="25400" lvl="0" algn="ctr">
              <a:lnSpc>
                <a:spcPct val="125000"/>
              </a:lnSpc>
              <a:buClr>
                <a:schemeClr val="dk1"/>
              </a:buClr>
              <a:buSzPts val="2400"/>
            </a:pPr>
            <a:r>
              <a:rPr lang="en-US" sz="2800" dirty="0">
                <a:solidFill>
                  <a:schemeClr val="bg1"/>
                </a:solidFill>
                <a:latin typeface="Lato"/>
                <a:ea typeface="Lato"/>
                <a:cs typeface="Lato"/>
                <a:sym typeface="Lato"/>
              </a:rPr>
              <a:t>What are the core tensions you’ve seen and experienced in your organizations?</a:t>
            </a:r>
          </a:p>
        </p:txBody>
      </p:sp>
      <p:grpSp>
        <p:nvGrpSpPr>
          <p:cNvPr id="2" name="Group 1">
            <a:extLst>
              <a:ext uri="{FF2B5EF4-FFF2-40B4-BE49-F238E27FC236}">
                <a16:creationId xmlns:a16="http://schemas.microsoft.com/office/drawing/2014/main" id="{F94FFE34-A519-40E1-AAEB-58735944F2B3}"/>
              </a:ext>
            </a:extLst>
          </p:cNvPr>
          <p:cNvGrpSpPr/>
          <p:nvPr/>
        </p:nvGrpSpPr>
        <p:grpSpPr>
          <a:xfrm>
            <a:off x="4106044" y="5829441"/>
            <a:ext cx="3903712" cy="832679"/>
            <a:chOff x="3892238" y="5068213"/>
            <a:chExt cx="5186145" cy="1106228"/>
          </a:xfrm>
        </p:grpSpPr>
        <p:pic>
          <p:nvPicPr>
            <p:cNvPr id="5" name="Google Shape;245;p1">
              <a:extLst>
                <a:ext uri="{FF2B5EF4-FFF2-40B4-BE49-F238E27FC236}">
                  <a16:creationId xmlns:a16="http://schemas.microsoft.com/office/drawing/2014/main" id="{703A086F-519D-6673-6C6D-ECC433250C5D}"/>
                </a:ext>
              </a:extLst>
            </p:cNvPr>
            <p:cNvPicPr preferRelativeResize="0">
              <a:picLocks/>
            </p:cNvPicPr>
            <p:nvPr/>
          </p:nvPicPr>
          <p:blipFill rotWithShape="1">
            <a:blip r:embed="rId3">
              <a:alphaModFix/>
            </a:blip>
            <a:srcRect t="12500" b="12500"/>
            <a:stretch/>
          </p:blipFill>
          <p:spPr>
            <a:xfrm>
              <a:off x="7341578" y="5194488"/>
              <a:ext cx="1736805" cy="97995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9496B382-547E-0A77-AA33-BA3398ED1DEF}"/>
                </a:ext>
              </a:extLst>
            </p:cNvPr>
            <p:cNvPicPr>
              <a:picLocks noChangeAspect="1"/>
            </p:cNvPicPr>
            <p:nvPr/>
          </p:nvPicPr>
          <p:blipFill>
            <a:blip r:embed="rId4"/>
            <a:stretch>
              <a:fillRect/>
            </a:stretch>
          </p:blipFill>
          <p:spPr>
            <a:xfrm>
              <a:off x="5411102" y="5340090"/>
              <a:ext cx="1409485" cy="79401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043B7808-A7CD-A2E6-304A-4F8F01CD14CD}"/>
                </a:ext>
              </a:extLst>
            </p:cNvPr>
            <p:cNvPicPr>
              <a:picLocks noChangeAspect="1"/>
            </p:cNvPicPr>
            <p:nvPr/>
          </p:nvPicPr>
          <p:blipFill>
            <a:blip r:embed="rId5"/>
            <a:stretch>
              <a:fillRect/>
            </a:stretch>
          </p:blipFill>
          <p:spPr>
            <a:xfrm>
              <a:off x="3892238" y="5068213"/>
              <a:ext cx="997873" cy="1106228"/>
            </a:xfrm>
            <a:prstGeom prst="rect">
              <a:avLst/>
            </a:prstGeom>
          </p:spPr>
        </p:pic>
      </p:grpSp>
      <p:cxnSp>
        <p:nvCxnSpPr>
          <p:cNvPr id="10" name="Google Shape;1024;p38">
            <a:extLst>
              <a:ext uri="{FF2B5EF4-FFF2-40B4-BE49-F238E27FC236}">
                <a16:creationId xmlns:a16="http://schemas.microsoft.com/office/drawing/2014/main" id="{253A2022-09AB-5EF4-67C4-DCE915516D93}"/>
              </a:ext>
            </a:extLst>
          </p:cNvPr>
          <p:cNvCxnSpPr>
            <a:cxnSpLocks/>
          </p:cNvCxnSpPr>
          <p:nvPr/>
        </p:nvCxnSpPr>
        <p:spPr>
          <a:xfrm>
            <a:off x="60579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11" name="Google Shape;1025;p38">
            <a:extLst>
              <a:ext uri="{FF2B5EF4-FFF2-40B4-BE49-F238E27FC236}">
                <a16:creationId xmlns:a16="http://schemas.microsoft.com/office/drawing/2014/main" id="{4BF4D170-F9DF-688D-C7DB-036DF7662372}"/>
              </a:ext>
            </a:extLst>
          </p:cNvPr>
          <p:cNvCxnSpPr>
            <a:cxnSpLocks/>
          </p:cNvCxnSpPr>
          <p:nvPr/>
        </p:nvCxnSpPr>
        <p:spPr>
          <a:xfrm>
            <a:off x="6067044"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151588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62000" y="540252"/>
            <a:ext cx="90138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Libre Baskerville"/>
                <a:ea typeface="Libre Baskerville"/>
                <a:cs typeface="Libre Baskerville"/>
                <a:sym typeface="Libre Baskerville"/>
              </a:rPr>
              <a:t>Where Do the Tensions Often Lie?</a:t>
            </a:r>
            <a:endParaRPr lang="en-US" sz="1600" b="1" dirty="0">
              <a:solidFill>
                <a:schemeClr val="tx1"/>
              </a:solidFill>
              <a:uFillTx/>
            </a:endParaRPr>
          </a:p>
        </p:txBody>
      </p:sp>
      <p:sp>
        <p:nvSpPr>
          <p:cNvPr id="11" name="Google Shape;244;p5">
            <a:extLst>
              <a:ext uri="{FF2B5EF4-FFF2-40B4-BE49-F238E27FC236}">
                <a16:creationId xmlns:a16="http://schemas.microsoft.com/office/drawing/2014/main" id="{F6F4FD5A-17D5-1D1B-A72E-6E4BF18205D9}"/>
              </a:ext>
            </a:extLst>
          </p:cNvPr>
          <p:cNvSpPr txBox="1">
            <a:spLocks/>
          </p:cNvSpPr>
          <p:nvPr/>
        </p:nvSpPr>
        <p:spPr>
          <a:xfrm>
            <a:off x="891049" y="1453034"/>
            <a:ext cx="5204951" cy="4062610"/>
          </a:xfrm>
          <a:prstGeom prst="rect">
            <a:avLst/>
          </a:prstGeom>
          <a:noFill/>
          <a:ln>
            <a:noFill/>
          </a:ln>
        </p:spPr>
        <p:txBody>
          <a:bodyPr spcFirstLastPara="1" wrap="square" lIns="91425" tIns="45700" rIns="91425" bIns="45700" anchor="t" anchorCtr="0">
            <a:spAutoFit/>
          </a:bodyPr>
          <a:lstStyle/>
          <a:p>
            <a:pPr marL="457200" lvl="0" indent="-431800">
              <a:spcBef>
                <a:spcPts val="1200"/>
              </a:spcBef>
              <a:buClr>
                <a:schemeClr val="dk1"/>
              </a:buClr>
              <a:buSzPts val="2400"/>
              <a:buChar char="•"/>
            </a:pPr>
            <a:r>
              <a:rPr lang="en-US" sz="2200" dirty="0">
                <a:solidFill>
                  <a:schemeClr val="dk1"/>
                </a:solidFill>
                <a:latin typeface="Lato"/>
                <a:ea typeface="Lato"/>
                <a:cs typeface="Lato"/>
                <a:sym typeface="Lato"/>
              </a:rPr>
              <a:t>Deadlines: speed to market</a:t>
            </a:r>
          </a:p>
          <a:p>
            <a:pPr marL="457200" lvl="0" indent="-431800">
              <a:spcBef>
                <a:spcPts val="1200"/>
              </a:spcBef>
              <a:buClr>
                <a:schemeClr val="dk1"/>
              </a:buClr>
              <a:buSzPts val="2400"/>
              <a:buChar char="•"/>
            </a:pPr>
            <a:r>
              <a:rPr lang="en-US" sz="2200" b="1" dirty="0">
                <a:solidFill>
                  <a:schemeClr val="accent2"/>
                </a:solidFill>
                <a:latin typeface="Lato"/>
                <a:ea typeface="Lato"/>
                <a:cs typeface="Lato"/>
                <a:sym typeface="Lato"/>
              </a:rPr>
              <a:t>Voice/tone/messaging approach: urgency vs nuance</a:t>
            </a:r>
          </a:p>
          <a:p>
            <a:pPr marL="457200" lvl="0" indent="-431800">
              <a:spcBef>
                <a:spcPts val="1200"/>
              </a:spcBef>
              <a:buClr>
                <a:schemeClr val="dk1"/>
              </a:buClr>
              <a:buSzPts val="2400"/>
              <a:buChar char="•"/>
            </a:pPr>
            <a:r>
              <a:rPr lang="en-US" sz="2200" b="1" dirty="0">
                <a:solidFill>
                  <a:schemeClr val="accent2"/>
                </a:solidFill>
                <a:latin typeface="Lato"/>
                <a:ea typeface="Lato"/>
                <a:cs typeface="Lato"/>
                <a:sym typeface="Lato"/>
              </a:rPr>
              <a:t>Decision rights: the final say</a:t>
            </a:r>
          </a:p>
          <a:p>
            <a:pPr marL="457200" lvl="0" indent="-431800">
              <a:spcBef>
                <a:spcPts val="1200"/>
              </a:spcBef>
              <a:buClr>
                <a:schemeClr val="dk1"/>
              </a:buClr>
              <a:buSzPts val="2400"/>
              <a:buChar char="•"/>
            </a:pPr>
            <a:r>
              <a:rPr lang="en-US" sz="2200" dirty="0">
                <a:solidFill>
                  <a:schemeClr val="dk1"/>
                </a:solidFill>
                <a:latin typeface="Lato"/>
                <a:ea typeface="Lato"/>
                <a:cs typeface="Lato"/>
                <a:sym typeface="Lato"/>
              </a:rPr>
              <a:t>Data: more metrics- vs gut-driven</a:t>
            </a:r>
          </a:p>
          <a:p>
            <a:pPr marL="457200" lvl="0" indent="-431800">
              <a:spcBef>
                <a:spcPts val="1200"/>
              </a:spcBef>
              <a:buClr>
                <a:schemeClr val="dk1"/>
              </a:buClr>
              <a:buSzPts val="2400"/>
              <a:buChar char="•"/>
            </a:pPr>
            <a:r>
              <a:rPr lang="en-US" sz="2200" dirty="0">
                <a:solidFill>
                  <a:schemeClr val="dk1"/>
                </a:solidFill>
                <a:latin typeface="Lato"/>
                <a:ea typeface="Lato"/>
                <a:cs typeface="Lato"/>
                <a:sym typeface="Lato"/>
              </a:rPr>
              <a:t>Programs knowledge: who has stronger ties to that knowledge?</a:t>
            </a:r>
          </a:p>
          <a:p>
            <a:pPr marL="457200" lvl="0" indent="-431800">
              <a:spcBef>
                <a:spcPts val="1200"/>
              </a:spcBef>
              <a:buClr>
                <a:schemeClr val="dk1"/>
              </a:buClr>
              <a:buSzPts val="2400"/>
              <a:buChar char="•"/>
            </a:pPr>
            <a:r>
              <a:rPr lang="en-US" sz="2200" b="1" dirty="0">
                <a:solidFill>
                  <a:schemeClr val="accent2"/>
                </a:solidFill>
                <a:latin typeface="Lato"/>
                <a:ea typeface="Lato"/>
                <a:cs typeface="Lato"/>
                <a:sym typeface="Lato"/>
              </a:rPr>
              <a:t>Channel control: who is the gatekeeper?</a:t>
            </a:r>
          </a:p>
        </p:txBody>
      </p:sp>
      <p:sp>
        <p:nvSpPr>
          <p:cNvPr id="2" name="Google Shape;244;p5">
            <a:extLst>
              <a:ext uri="{FF2B5EF4-FFF2-40B4-BE49-F238E27FC236}">
                <a16:creationId xmlns:a16="http://schemas.microsoft.com/office/drawing/2014/main" id="{8C77074B-2783-2D14-3C87-DDB1CC5BBD0D}"/>
              </a:ext>
            </a:extLst>
          </p:cNvPr>
          <p:cNvSpPr txBox="1">
            <a:spLocks/>
          </p:cNvSpPr>
          <p:nvPr/>
        </p:nvSpPr>
        <p:spPr>
          <a:xfrm>
            <a:off x="6096000" y="1431944"/>
            <a:ext cx="5204951" cy="4555053"/>
          </a:xfrm>
          <a:prstGeom prst="rect">
            <a:avLst/>
          </a:prstGeom>
          <a:noFill/>
          <a:ln>
            <a:noFill/>
          </a:ln>
        </p:spPr>
        <p:txBody>
          <a:bodyPr spcFirstLastPara="1" wrap="square" lIns="91425" tIns="45700" rIns="91425" bIns="45700" anchor="t" anchorCtr="0">
            <a:spAutoFit/>
          </a:bodyPr>
          <a:lstStyle/>
          <a:p>
            <a:pPr marL="457200" indent="-431800">
              <a:spcBef>
                <a:spcPts val="1200"/>
              </a:spcBef>
              <a:buClr>
                <a:schemeClr val="dk1"/>
              </a:buClr>
              <a:buSzPts val="2400"/>
              <a:buFont typeface="Arial"/>
              <a:buChar char="•"/>
            </a:pPr>
            <a:r>
              <a:rPr lang="en-US" sz="2200" dirty="0">
                <a:solidFill>
                  <a:schemeClr val="dk1"/>
                </a:solidFill>
                <a:latin typeface="Lato"/>
                <a:ea typeface="Lato"/>
                <a:cs typeface="Lato"/>
                <a:sym typeface="Lato"/>
              </a:rPr>
              <a:t>Content access: first rights to stories, images, videos</a:t>
            </a:r>
          </a:p>
          <a:p>
            <a:pPr marL="457200" lvl="0" indent="-431800">
              <a:spcBef>
                <a:spcPts val="1200"/>
              </a:spcBef>
              <a:buClr>
                <a:schemeClr val="dk1"/>
              </a:buClr>
              <a:buSzPts val="2400"/>
              <a:buChar char="•"/>
            </a:pPr>
            <a:r>
              <a:rPr lang="en-US" sz="2200" b="1" dirty="0">
                <a:solidFill>
                  <a:schemeClr val="accent2"/>
                </a:solidFill>
                <a:latin typeface="Lato"/>
                <a:ea typeface="Lato"/>
                <a:cs typeface="Lato"/>
                <a:sym typeface="Lato"/>
              </a:rPr>
              <a:t>Audience ownership: who owns the list?</a:t>
            </a:r>
          </a:p>
          <a:p>
            <a:pPr marL="457200" lvl="0" indent="-431800">
              <a:spcBef>
                <a:spcPts val="1200"/>
              </a:spcBef>
              <a:buClr>
                <a:schemeClr val="dk1"/>
              </a:buClr>
              <a:buSzPts val="2400"/>
              <a:buChar char="•"/>
            </a:pPr>
            <a:r>
              <a:rPr lang="en-US" sz="2200" dirty="0">
                <a:solidFill>
                  <a:schemeClr val="dk1"/>
                </a:solidFill>
                <a:latin typeface="Lato"/>
                <a:ea typeface="Lato"/>
                <a:cs typeface="Lato"/>
                <a:sym typeface="Lato"/>
              </a:rPr>
              <a:t>Attribution: who gets credit?</a:t>
            </a:r>
          </a:p>
          <a:p>
            <a:pPr marL="457200" lvl="0" indent="-431800">
              <a:spcBef>
                <a:spcPts val="1200"/>
              </a:spcBef>
              <a:buClr>
                <a:schemeClr val="dk1"/>
              </a:buClr>
              <a:buSzPts val="2400"/>
              <a:buChar char="•"/>
            </a:pPr>
            <a:r>
              <a:rPr lang="en-US" sz="2200" dirty="0">
                <a:solidFill>
                  <a:schemeClr val="dk1"/>
                </a:solidFill>
                <a:latin typeface="Lato"/>
                <a:ea typeface="Lato"/>
                <a:cs typeface="Lato"/>
                <a:sym typeface="Lato"/>
              </a:rPr>
              <a:t>Tech: whose business practices take precedent?</a:t>
            </a:r>
          </a:p>
          <a:p>
            <a:pPr marL="457200" indent="-431800">
              <a:spcBef>
                <a:spcPts val="1200"/>
              </a:spcBef>
              <a:buClr>
                <a:schemeClr val="dk1"/>
              </a:buClr>
              <a:buSzPts val="2400"/>
              <a:buFont typeface="Arial"/>
              <a:buChar char="•"/>
            </a:pPr>
            <a:r>
              <a:rPr lang="en-US" sz="2200" b="1" dirty="0">
                <a:solidFill>
                  <a:schemeClr val="accent2"/>
                </a:solidFill>
                <a:latin typeface="Lato"/>
                <a:ea typeface="Lato"/>
                <a:cs typeface="Lato"/>
                <a:sym typeface="Lato"/>
              </a:rPr>
              <a:t>Rapid response: who drives it?</a:t>
            </a:r>
          </a:p>
          <a:p>
            <a:pPr marL="25400" lvl="0">
              <a:spcBef>
                <a:spcPts val="1200"/>
              </a:spcBef>
              <a:buClr>
                <a:schemeClr val="dk1"/>
              </a:buClr>
              <a:buSzPts val="2400"/>
            </a:pPr>
            <a:endParaRPr lang="en-US" sz="2200" dirty="0">
              <a:solidFill>
                <a:schemeClr val="dk1"/>
              </a:solidFill>
              <a:latin typeface="Lato"/>
              <a:ea typeface="Lato"/>
              <a:cs typeface="Lato"/>
              <a:sym typeface="Lato"/>
            </a:endParaRPr>
          </a:p>
          <a:p>
            <a:pPr marL="25400" lvl="0">
              <a:spcBef>
                <a:spcPts val="1200"/>
              </a:spcBef>
              <a:buClr>
                <a:schemeClr val="dk1"/>
              </a:buClr>
              <a:buSzPts val="2400"/>
            </a:pPr>
            <a:endParaRPr lang="en-US" sz="2200" dirty="0">
              <a:solidFill>
                <a:schemeClr val="dk1"/>
              </a:solidFill>
              <a:latin typeface="Lato"/>
              <a:ea typeface="Lato"/>
              <a:cs typeface="Lato"/>
              <a:sym typeface="Lato"/>
            </a:endParaRPr>
          </a:p>
        </p:txBody>
      </p:sp>
      <p:pic>
        <p:nvPicPr>
          <p:cNvPr id="3" name="Google Shape;247;p5">
            <a:extLst>
              <a:ext uri="{FF2B5EF4-FFF2-40B4-BE49-F238E27FC236}">
                <a16:creationId xmlns:a16="http://schemas.microsoft.com/office/drawing/2014/main" id="{FDD346F4-DA3A-A1EA-F5C3-36BEB08F3F65}"/>
              </a:ext>
            </a:extLst>
          </p:cNvPr>
          <p:cNvPicPr preferRelativeResize="0"/>
          <p:nvPr/>
        </p:nvPicPr>
        <p:blipFill rotWithShape="1">
          <a:blip r:embed="rId3"/>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4077232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75839" y="538674"/>
            <a:ext cx="10261131"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Libre Baskerville"/>
                <a:ea typeface="Libre Baskerville"/>
                <a:cs typeface="Libre Baskerville"/>
                <a:sym typeface="Libre Baskerville"/>
              </a:rPr>
              <a:t>Inter-Team Divisions: The Eternal Story</a:t>
            </a:r>
            <a:endParaRPr lang="en-US" sz="1600" b="1" dirty="0">
              <a:solidFill>
                <a:schemeClr val="tx1"/>
              </a:solidFill>
              <a:uFillTx/>
            </a:endParaRPr>
          </a:p>
        </p:txBody>
      </p:sp>
      <p:sp>
        <p:nvSpPr>
          <p:cNvPr id="11" name="Google Shape;244;p5">
            <a:extLst>
              <a:ext uri="{FF2B5EF4-FFF2-40B4-BE49-F238E27FC236}">
                <a16:creationId xmlns:a16="http://schemas.microsoft.com/office/drawing/2014/main" id="{F6F4FD5A-17D5-1D1B-A72E-6E4BF18205D9}"/>
              </a:ext>
            </a:extLst>
          </p:cNvPr>
          <p:cNvSpPr txBox="1">
            <a:spLocks/>
          </p:cNvSpPr>
          <p:nvPr/>
        </p:nvSpPr>
        <p:spPr>
          <a:xfrm>
            <a:off x="1128764" y="1300420"/>
            <a:ext cx="10145745" cy="5632271"/>
          </a:xfrm>
          <a:prstGeom prst="rect">
            <a:avLst/>
          </a:prstGeom>
          <a:noFill/>
          <a:ln>
            <a:noFill/>
          </a:ln>
        </p:spPr>
        <p:txBody>
          <a:bodyPr spcFirstLastPara="1" wrap="square" lIns="91425" tIns="45700" rIns="91425" bIns="45700" anchor="t" anchorCtr="0">
            <a:spAutoFit/>
          </a:bodyPr>
          <a:lstStyle/>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Differences in </a:t>
            </a:r>
            <a:r>
              <a:rPr lang="en-US" sz="2400" b="1" dirty="0">
                <a:solidFill>
                  <a:schemeClr val="accent3"/>
                </a:solidFill>
                <a:latin typeface="Lato"/>
                <a:ea typeface="Lato"/>
                <a:cs typeface="Lato"/>
                <a:sym typeface="Lato"/>
              </a:rPr>
              <a:t>team-specific cultures</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Lack of </a:t>
            </a:r>
            <a:r>
              <a:rPr lang="en-US" sz="2400" b="1" dirty="0">
                <a:solidFill>
                  <a:schemeClr val="accent3"/>
                </a:solidFill>
                <a:latin typeface="Lato"/>
                <a:ea typeface="Lato"/>
                <a:cs typeface="Lato"/>
                <a:sym typeface="Lato"/>
              </a:rPr>
              <a:t>shared strategy</a:t>
            </a:r>
            <a:r>
              <a:rPr lang="en-US" sz="2400" dirty="0">
                <a:solidFill>
                  <a:schemeClr val="dk1"/>
                </a:solidFill>
                <a:latin typeface="Lato"/>
                <a:ea typeface="Lato"/>
                <a:cs typeface="Lato"/>
                <a:sym typeface="Lato"/>
              </a:rPr>
              <a:t>/mandate</a:t>
            </a:r>
          </a:p>
          <a:p>
            <a:pPr marL="457200" indent="-431800">
              <a:lnSpc>
                <a:spcPct val="125000"/>
              </a:lnSpc>
              <a:buClr>
                <a:schemeClr val="dk1"/>
              </a:buClr>
              <a:buSzPts val="2400"/>
              <a:buFont typeface="Arial"/>
              <a:buChar char="•"/>
            </a:pPr>
            <a:r>
              <a:rPr lang="en-US" sz="2400" dirty="0">
                <a:solidFill>
                  <a:schemeClr val="dk1"/>
                </a:solidFill>
                <a:latin typeface="Lato"/>
                <a:ea typeface="Lato"/>
                <a:cs typeface="Lato"/>
                <a:sym typeface="Lato"/>
              </a:rPr>
              <a:t>Misunderstanding each other’s </a:t>
            </a:r>
            <a:r>
              <a:rPr lang="en-US" sz="2400" b="1" dirty="0">
                <a:solidFill>
                  <a:schemeClr val="accent3"/>
                </a:solidFill>
                <a:latin typeface="Lato"/>
                <a:ea typeface="Lato"/>
                <a:cs typeface="Lato"/>
                <a:sym typeface="Lato"/>
              </a:rPr>
              <a:t>expertise</a:t>
            </a:r>
          </a:p>
          <a:p>
            <a:pPr marL="457200" lvl="0" indent="-431800">
              <a:lnSpc>
                <a:spcPct val="125000"/>
              </a:lnSpc>
              <a:buClr>
                <a:schemeClr val="dk1"/>
              </a:buClr>
              <a:buSzPts val="2400"/>
              <a:buChar char="•"/>
            </a:pPr>
            <a:r>
              <a:rPr lang="en-US" sz="2400" b="1" dirty="0">
                <a:solidFill>
                  <a:schemeClr val="accent3"/>
                </a:solidFill>
                <a:latin typeface="Lato"/>
                <a:ea typeface="Lato"/>
                <a:cs typeface="Lato"/>
                <a:sym typeface="Lato"/>
              </a:rPr>
              <a:t>Unrealistic</a:t>
            </a:r>
            <a:r>
              <a:rPr lang="en-US" sz="2400" dirty="0">
                <a:solidFill>
                  <a:schemeClr val="dk1"/>
                </a:solidFill>
                <a:latin typeface="Lato"/>
                <a:ea typeface="Lato"/>
                <a:cs typeface="Lato"/>
                <a:sym typeface="Lato"/>
              </a:rPr>
              <a:t> audience-engagement </a:t>
            </a:r>
            <a:r>
              <a:rPr lang="en-US" sz="2400" b="1" dirty="0">
                <a:solidFill>
                  <a:schemeClr val="accent3"/>
                </a:solidFill>
                <a:latin typeface="Lato"/>
                <a:ea typeface="Lato"/>
                <a:cs typeface="Lato"/>
                <a:sym typeface="Lato"/>
              </a:rPr>
              <a:t>goals</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Missing </a:t>
            </a:r>
            <a:r>
              <a:rPr lang="en-US" sz="2400" b="1" dirty="0">
                <a:solidFill>
                  <a:schemeClr val="accent3"/>
                </a:solidFill>
                <a:latin typeface="Lato"/>
                <a:ea typeface="Lato"/>
                <a:cs typeface="Lato"/>
                <a:sym typeface="Lato"/>
              </a:rPr>
              <a:t>technology/tools</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Territoriality</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Lack of </a:t>
            </a:r>
            <a:r>
              <a:rPr lang="en-US" sz="2400" b="1" dirty="0">
                <a:solidFill>
                  <a:schemeClr val="accent3"/>
                </a:solidFill>
                <a:latin typeface="Lato"/>
                <a:ea typeface="Lato"/>
                <a:cs typeface="Lato"/>
                <a:sym typeface="Lato"/>
              </a:rPr>
              <a:t>trust</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Too many giving </a:t>
            </a:r>
            <a:r>
              <a:rPr lang="en-US" sz="2400" b="1" dirty="0">
                <a:solidFill>
                  <a:schemeClr val="accent3"/>
                </a:solidFill>
                <a:latin typeface="Lato"/>
                <a:ea typeface="Lato"/>
                <a:cs typeface="Lato"/>
                <a:sym typeface="Lato"/>
              </a:rPr>
              <a:t>input</a:t>
            </a:r>
            <a:r>
              <a:rPr lang="en-US" sz="2400" dirty="0">
                <a:solidFill>
                  <a:schemeClr val="dk1"/>
                </a:solidFill>
                <a:latin typeface="Lato"/>
                <a:ea typeface="Lato"/>
                <a:cs typeface="Lato"/>
                <a:sym typeface="Lato"/>
              </a:rPr>
              <a:t> </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Too many </a:t>
            </a:r>
            <a:r>
              <a:rPr lang="en-US" sz="2400" b="1" dirty="0">
                <a:solidFill>
                  <a:schemeClr val="accent3"/>
                </a:solidFill>
                <a:latin typeface="Lato"/>
                <a:ea typeface="Lato"/>
                <a:cs typeface="Lato"/>
                <a:sym typeface="Lato"/>
              </a:rPr>
              <a:t>deciders</a:t>
            </a:r>
            <a:r>
              <a:rPr lang="en-US" sz="2400" dirty="0">
                <a:solidFill>
                  <a:schemeClr val="dk1"/>
                </a:solidFill>
                <a:latin typeface="Lato"/>
                <a:ea typeface="Lato"/>
                <a:cs typeface="Lato"/>
                <a:sym typeface="Lato"/>
              </a:rPr>
              <a:t> </a:t>
            </a:r>
          </a:p>
          <a:p>
            <a:pPr marL="457200" lvl="0" indent="-431800">
              <a:lnSpc>
                <a:spcPct val="125000"/>
              </a:lnSpc>
              <a:buClr>
                <a:schemeClr val="dk1"/>
              </a:buClr>
              <a:buSzPts val="2400"/>
              <a:buChar char="•"/>
            </a:pPr>
            <a:r>
              <a:rPr lang="en-US" sz="2400" b="1" dirty="0">
                <a:solidFill>
                  <a:schemeClr val="accent3"/>
                </a:solidFill>
                <a:latin typeface="Lato"/>
                <a:ea typeface="Lato"/>
                <a:cs typeface="Lato"/>
                <a:sym typeface="Lato"/>
              </a:rPr>
              <a:t>Conflict</a:t>
            </a:r>
            <a:r>
              <a:rPr lang="en-US" sz="2400" dirty="0">
                <a:solidFill>
                  <a:schemeClr val="dk1"/>
                </a:solidFill>
                <a:latin typeface="Lato"/>
                <a:ea typeface="Lato"/>
                <a:cs typeface="Lato"/>
                <a:sym typeface="Lato"/>
              </a:rPr>
              <a:t> becomes highly </a:t>
            </a:r>
            <a:r>
              <a:rPr lang="en-US" sz="2400" b="1" dirty="0">
                <a:solidFill>
                  <a:schemeClr val="accent3"/>
                </a:solidFill>
                <a:latin typeface="Lato"/>
                <a:ea typeface="Lato"/>
                <a:cs typeface="Lato"/>
                <a:sym typeface="Lato"/>
              </a:rPr>
              <a:t>personalized</a:t>
            </a:r>
          </a:p>
          <a:p>
            <a:pPr marL="457200" lvl="0" indent="-431800">
              <a:lnSpc>
                <a:spcPct val="125000"/>
              </a:lnSpc>
              <a:buClr>
                <a:schemeClr val="dk1"/>
              </a:buClr>
              <a:buSzPts val="2400"/>
              <a:buChar char="•"/>
            </a:pPr>
            <a:r>
              <a:rPr lang="en-US" sz="2400" dirty="0">
                <a:solidFill>
                  <a:schemeClr val="dk1"/>
                </a:solidFill>
                <a:latin typeface="Lato"/>
                <a:ea typeface="Lato"/>
                <a:cs typeface="Lato"/>
                <a:sym typeface="Lato"/>
              </a:rPr>
              <a:t>Navigating </a:t>
            </a:r>
            <a:r>
              <a:rPr lang="en-US" sz="2400" b="1" dirty="0">
                <a:solidFill>
                  <a:schemeClr val="accent3"/>
                </a:solidFill>
                <a:latin typeface="Lato"/>
                <a:ea typeface="Lato"/>
                <a:cs typeface="Lato"/>
                <a:sym typeface="Lato"/>
              </a:rPr>
              <a:t>distributed</a:t>
            </a:r>
            <a:r>
              <a:rPr lang="en-US" sz="2400" dirty="0">
                <a:solidFill>
                  <a:schemeClr val="dk1"/>
                </a:solidFill>
                <a:latin typeface="Lato"/>
                <a:ea typeface="Lato"/>
                <a:cs typeface="Lato"/>
                <a:sym typeface="Lato"/>
              </a:rPr>
              <a:t>/remote/hybrid </a:t>
            </a:r>
            <a:r>
              <a:rPr lang="en-US" sz="2400" b="1" dirty="0">
                <a:solidFill>
                  <a:schemeClr val="accent3"/>
                </a:solidFill>
                <a:latin typeface="Lato"/>
                <a:ea typeface="Lato"/>
                <a:cs typeface="Lato"/>
                <a:sym typeface="Lato"/>
              </a:rPr>
              <a:t>environments</a:t>
            </a:r>
          </a:p>
          <a:p>
            <a:pPr marL="457200" lvl="0" indent="-431800">
              <a:lnSpc>
                <a:spcPct val="125000"/>
              </a:lnSpc>
              <a:buClr>
                <a:schemeClr val="dk1"/>
              </a:buClr>
              <a:buSzPts val="2400"/>
              <a:buChar char="•"/>
            </a:pPr>
            <a:endParaRPr lang="en-US" sz="2400" dirty="0">
              <a:solidFill>
                <a:schemeClr val="dk1"/>
              </a:solidFill>
              <a:latin typeface="Lato"/>
              <a:ea typeface="Lato"/>
              <a:cs typeface="Lato"/>
              <a:sym typeface="Lato"/>
            </a:endParaRPr>
          </a:p>
        </p:txBody>
      </p:sp>
      <p:pic>
        <p:nvPicPr>
          <p:cNvPr id="2" name="Google Shape;247;p5">
            <a:extLst>
              <a:ext uri="{FF2B5EF4-FFF2-40B4-BE49-F238E27FC236}">
                <a16:creationId xmlns:a16="http://schemas.microsoft.com/office/drawing/2014/main" id="{E45C60C0-5BD2-8940-D4A0-A4675561B8F4}"/>
              </a:ext>
            </a:extLst>
          </p:cNvPr>
          <p:cNvPicPr preferRelativeResize="0"/>
          <p:nvPr/>
        </p:nvPicPr>
        <p:blipFill rotWithShape="1">
          <a:blip r:embed="rId3"/>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267702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12" name="Picture Placeholder 11" descr="Closed quotation mark with solid fill">
            <a:extLst>
              <a:ext uri="{FF2B5EF4-FFF2-40B4-BE49-F238E27FC236}">
                <a16:creationId xmlns:a16="http://schemas.microsoft.com/office/drawing/2014/main" id="{1B60AA65-0DFA-489C-636F-4879DB05878C}"/>
              </a:ext>
            </a:extLst>
          </p:cNvPr>
          <p:cNvPicPr>
            <a:picLocks noGrp="1" noChangeAspect="1"/>
          </p:cNvPicPr>
          <p:nvPr>
            <p:ph type="pic" idx="2"/>
          </p:nvPr>
        </p:nvPicPr>
        <p:blipFill>
          <a:blip r:embed="rId3">
            <a:extLst>
              <a:ext uri="{96DAC541-7B7A-43D3-8B79-37D633B846F1}">
                <asvg:svgBlip xmlns:asvg="http://schemas.microsoft.com/office/drawing/2016/SVG/main" r:embed="rId4"/>
              </a:ext>
            </a:extLst>
          </a:blip>
          <a:srcRect t="42031" b="42031"/>
          <a:stretch>
            <a:fillRect/>
          </a:stretch>
        </p:blipFill>
        <p:spPr>
          <a:xfrm>
            <a:off x="0" y="0"/>
            <a:ext cx="12192000" cy="1943100"/>
          </a:xfrm>
          <a:prstGeom prst="rect">
            <a:avLst/>
          </a:prstGeom>
          <a:solidFill>
            <a:schemeClr val="accent3">
              <a:lumMod val="40000"/>
              <a:lumOff val="60000"/>
            </a:schemeClr>
          </a:solidFill>
          <a:ln>
            <a:noFill/>
          </a:ln>
        </p:spPr>
      </p:pic>
      <p:sp>
        <p:nvSpPr>
          <p:cNvPr id="1023" name="Google Shape;1023;p38"/>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20" name="Group 19">
            <a:extLst>
              <a:ext uri="{FF2B5EF4-FFF2-40B4-BE49-F238E27FC236}">
                <a16:creationId xmlns:a16="http://schemas.microsoft.com/office/drawing/2014/main" id="{6F73FBE9-45E4-B0B5-9B27-8FCA3AEE4C27}"/>
              </a:ext>
            </a:extLst>
          </p:cNvPr>
          <p:cNvGrpSpPr/>
          <p:nvPr/>
        </p:nvGrpSpPr>
        <p:grpSpPr>
          <a:xfrm>
            <a:off x="4318000" y="1645920"/>
            <a:ext cx="3474720" cy="3349035"/>
            <a:chOff x="4267200" y="1412240"/>
            <a:chExt cx="3474720" cy="3349035"/>
          </a:xfrm>
        </p:grpSpPr>
        <p:sp>
          <p:nvSpPr>
            <p:cNvPr id="3" name="Google Shape;1027;p38">
              <a:extLst>
                <a:ext uri="{FF2B5EF4-FFF2-40B4-BE49-F238E27FC236}">
                  <a16:creationId xmlns:a16="http://schemas.microsoft.com/office/drawing/2014/main" id="{96FF1348-128B-8437-B72B-2EAE2FD64960}"/>
                </a:ext>
              </a:extLst>
            </p:cNvPr>
            <p:cNvSpPr txBox="1"/>
            <p:nvPr/>
          </p:nvSpPr>
          <p:spPr>
            <a:xfrm>
              <a:off x="4267200" y="2360658"/>
              <a:ext cx="3474720" cy="2400617"/>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b="1" dirty="0">
                  <a:solidFill>
                    <a:schemeClr val="bg1"/>
                  </a:solidFill>
                  <a:latin typeface="Lato"/>
                  <a:ea typeface="Lato"/>
                  <a:cs typeface="Lato"/>
                  <a:sym typeface="Lato"/>
                </a:rPr>
                <a:t>Which department is allowed to grow and under what conditions seems to be a perpetual tension.</a:t>
              </a:r>
            </a:p>
          </p:txBody>
        </p:sp>
        <p:pic>
          <p:nvPicPr>
            <p:cNvPr id="14" name="Graphic 13" descr="Closed quotation mark with solid fill">
              <a:extLst>
                <a:ext uri="{FF2B5EF4-FFF2-40B4-BE49-F238E27FC236}">
                  <a16:creationId xmlns:a16="http://schemas.microsoft.com/office/drawing/2014/main" id="{8AB7604A-4C91-BF2C-D2CC-6877B99D01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7360" y="1412240"/>
              <a:ext cx="914400" cy="914400"/>
            </a:xfrm>
            <a:prstGeom prst="rect">
              <a:avLst/>
            </a:prstGeom>
          </p:spPr>
        </p:pic>
      </p:grpSp>
      <p:grpSp>
        <p:nvGrpSpPr>
          <p:cNvPr id="22" name="Group 21">
            <a:extLst>
              <a:ext uri="{FF2B5EF4-FFF2-40B4-BE49-F238E27FC236}">
                <a16:creationId xmlns:a16="http://schemas.microsoft.com/office/drawing/2014/main" id="{93D93213-2AD3-16E0-0B9A-52F28A66A3F6}"/>
              </a:ext>
            </a:extLst>
          </p:cNvPr>
          <p:cNvGrpSpPr/>
          <p:nvPr/>
        </p:nvGrpSpPr>
        <p:grpSpPr>
          <a:xfrm>
            <a:off x="457200" y="1645920"/>
            <a:ext cx="3474720" cy="4272364"/>
            <a:chOff x="447040" y="1412240"/>
            <a:chExt cx="3474720" cy="4272364"/>
          </a:xfrm>
        </p:grpSpPr>
        <p:sp>
          <p:nvSpPr>
            <p:cNvPr id="1027" name="Google Shape;1027;p38"/>
            <p:cNvSpPr txBox="1"/>
            <p:nvPr/>
          </p:nvSpPr>
          <p:spPr>
            <a:xfrm>
              <a:off x="447040" y="2360658"/>
              <a:ext cx="3474720" cy="3323946"/>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b="1" dirty="0">
                  <a:solidFill>
                    <a:schemeClr val="bg1"/>
                  </a:solidFill>
                  <a:latin typeface="Lato"/>
                  <a:ea typeface="Lato"/>
                  <a:cs typeface="Lato"/>
                  <a:sym typeface="Lato"/>
                </a:rPr>
                <a:t>Communications often approaches things from ‘what we need to say’ and Development approaches things from ‘what our supporters want to hear.’</a:t>
              </a:r>
            </a:p>
          </p:txBody>
        </p:sp>
        <p:pic>
          <p:nvPicPr>
            <p:cNvPr id="15" name="Graphic 14" descr="Closed quotation mark with solid fill">
              <a:extLst>
                <a:ext uri="{FF2B5EF4-FFF2-40B4-BE49-F238E27FC236}">
                  <a16:creationId xmlns:a16="http://schemas.microsoft.com/office/drawing/2014/main" id="{D1C42CB5-E7E9-A0D1-B06C-344AF0383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7200" y="1412240"/>
              <a:ext cx="914400" cy="914400"/>
            </a:xfrm>
            <a:prstGeom prst="rect">
              <a:avLst/>
            </a:prstGeom>
          </p:spPr>
        </p:pic>
      </p:grpSp>
      <p:grpSp>
        <p:nvGrpSpPr>
          <p:cNvPr id="21" name="Group 20">
            <a:extLst>
              <a:ext uri="{FF2B5EF4-FFF2-40B4-BE49-F238E27FC236}">
                <a16:creationId xmlns:a16="http://schemas.microsoft.com/office/drawing/2014/main" id="{CA63EA49-AEE7-0060-8411-595CEBDCBAF1}"/>
              </a:ext>
            </a:extLst>
          </p:cNvPr>
          <p:cNvGrpSpPr/>
          <p:nvPr/>
        </p:nvGrpSpPr>
        <p:grpSpPr>
          <a:xfrm>
            <a:off x="8178800" y="1645920"/>
            <a:ext cx="3474720" cy="2887370"/>
            <a:chOff x="8087360" y="1412240"/>
            <a:chExt cx="3474720" cy="2887370"/>
          </a:xfrm>
        </p:grpSpPr>
        <p:sp>
          <p:nvSpPr>
            <p:cNvPr id="4" name="Google Shape;1027;p38">
              <a:extLst>
                <a:ext uri="{FF2B5EF4-FFF2-40B4-BE49-F238E27FC236}">
                  <a16:creationId xmlns:a16="http://schemas.microsoft.com/office/drawing/2014/main" id="{41A22814-CC6D-C685-50E0-11828D8DA966}"/>
                </a:ext>
              </a:extLst>
            </p:cNvPr>
            <p:cNvSpPr txBox="1"/>
            <p:nvPr/>
          </p:nvSpPr>
          <p:spPr>
            <a:xfrm>
              <a:off x="8087360" y="2360658"/>
              <a:ext cx="3474720" cy="1938952"/>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b="1" dirty="0">
                  <a:solidFill>
                    <a:schemeClr val="bg1"/>
                  </a:solidFill>
                  <a:latin typeface="Lato"/>
                  <a:ea typeface="Lato"/>
                  <a:cs typeface="Lato"/>
                  <a:sym typeface="Lato"/>
                </a:rPr>
                <a:t>There’s a culture of competition rather than collaboration between the two teams.</a:t>
              </a:r>
            </a:p>
          </p:txBody>
        </p:sp>
        <p:pic>
          <p:nvPicPr>
            <p:cNvPr id="19" name="Graphic 18" descr="Closed quotation mark with solid fill">
              <a:extLst>
                <a:ext uri="{FF2B5EF4-FFF2-40B4-BE49-F238E27FC236}">
                  <a16:creationId xmlns:a16="http://schemas.microsoft.com/office/drawing/2014/main" id="{460E7CB3-23D9-2E15-9988-871A9F01F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7520" y="1412240"/>
              <a:ext cx="914400" cy="914400"/>
            </a:xfrm>
            <a:prstGeom prst="rect">
              <a:avLst/>
            </a:prstGeom>
          </p:spPr>
        </p:pic>
      </p:grpSp>
      <p:cxnSp>
        <p:nvCxnSpPr>
          <p:cNvPr id="23" name="Google Shape;1024;p38">
            <a:extLst>
              <a:ext uri="{FF2B5EF4-FFF2-40B4-BE49-F238E27FC236}">
                <a16:creationId xmlns:a16="http://schemas.microsoft.com/office/drawing/2014/main" id="{8F191046-6DEB-7D51-1C86-6DE54FC07AC7}"/>
              </a:ext>
            </a:extLst>
          </p:cNvPr>
          <p:cNvCxnSpPr>
            <a:cxnSpLocks/>
          </p:cNvCxnSpPr>
          <p:nvPr/>
        </p:nvCxnSpPr>
        <p:spPr>
          <a:xfrm>
            <a:off x="4117340" y="1696720"/>
            <a:ext cx="0" cy="3931920"/>
          </a:xfrm>
          <a:prstGeom prst="straightConnector1">
            <a:avLst/>
          </a:prstGeom>
          <a:noFill/>
          <a:ln w="9525" cap="flat" cmpd="sng">
            <a:solidFill>
              <a:schemeClr val="lt1"/>
            </a:solidFill>
            <a:prstDash val="solid"/>
            <a:miter lim="800000"/>
            <a:headEnd type="none" w="sm" len="sm"/>
            <a:tailEnd type="none" w="sm" len="sm"/>
          </a:ln>
        </p:spPr>
      </p:cxnSp>
      <p:cxnSp>
        <p:nvCxnSpPr>
          <p:cNvPr id="26" name="Google Shape;1024;p38">
            <a:extLst>
              <a:ext uri="{FF2B5EF4-FFF2-40B4-BE49-F238E27FC236}">
                <a16:creationId xmlns:a16="http://schemas.microsoft.com/office/drawing/2014/main" id="{498A387B-24D0-308F-00D4-B03FA2A047D2}"/>
              </a:ext>
            </a:extLst>
          </p:cNvPr>
          <p:cNvCxnSpPr>
            <a:cxnSpLocks/>
          </p:cNvCxnSpPr>
          <p:nvPr/>
        </p:nvCxnSpPr>
        <p:spPr>
          <a:xfrm>
            <a:off x="7988300" y="1696720"/>
            <a:ext cx="0" cy="3931920"/>
          </a:xfrm>
          <a:prstGeom prst="straightConnector1">
            <a:avLst/>
          </a:prstGeom>
          <a:noFill/>
          <a:ln w="9525" cap="flat" cmpd="sng">
            <a:solidFill>
              <a:schemeClr val="lt1"/>
            </a:solidFill>
            <a:prstDash val="solid"/>
            <a:miter lim="800000"/>
            <a:headEnd type="none" w="sm" len="sm"/>
            <a:tailEnd type="none" w="sm" len="sm"/>
          </a:ln>
        </p:spPr>
      </p:cxnSp>
      <p:cxnSp>
        <p:nvCxnSpPr>
          <p:cNvPr id="29" name="Google Shape;1024;p38">
            <a:extLst>
              <a:ext uri="{FF2B5EF4-FFF2-40B4-BE49-F238E27FC236}">
                <a16:creationId xmlns:a16="http://schemas.microsoft.com/office/drawing/2014/main" id="{C579AEDF-5362-C2D0-BCA0-25EF3510C302}"/>
              </a:ext>
            </a:extLst>
          </p:cNvPr>
          <p:cNvCxnSpPr>
            <a:cxnSpLocks/>
          </p:cNvCxnSpPr>
          <p:nvPr/>
        </p:nvCxnSpPr>
        <p:spPr>
          <a:xfrm>
            <a:off x="60579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30" name="Google Shape;1025;p38">
            <a:extLst>
              <a:ext uri="{FF2B5EF4-FFF2-40B4-BE49-F238E27FC236}">
                <a16:creationId xmlns:a16="http://schemas.microsoft.com/office/drawing/2014/main" id="{62290215-2E8A-A4C5-21D9-2A8FE73E3D0B}"/>
              </a:ext>
            </a:extLst>
          </p:cNvPr>
          <p:cNvCxnSpPr>
            <a:cxnSpLocks/>
          </p:cNvCxnSpPr>
          <p:nvPr/>
        </p:nvCxnSpPr>
        <p:spPr>
          <a:xfrm>
            <a:off x="6067044"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26557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38"/>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a:solidFill>
                <a:schemeClr val="lt1"/>
              </a:solidFill>
              <a:latin typeface="Calibri"/>
              <a:ea typeface="Calibri"/>
              <a:cs typeface="Calibri"/>
              <a:sym typeface="Calibri"/>
            </a:endParaRPr>
          </a:p>
        </p:txBody>
      </p:sp>
      <p:cxnSp>
        <p:nvCxnSpPr>
          <p:cNvPr id="23" name="Google Shape;1024;p38">
            <a:extLst>
              <a:ext uri="{FF2B5EF4-FFF2-40B4-BE49-F238E27FC236}">
                <a16:creationId xmlns:a16="http://schemas.microsoft.com/office/drawing/2014/main" id="{8F191046-6DEB-7D51-1C86-6DE54FC07AC7}"/>
              </a:ext>
            </a:extLst>
          </p:cNvPr>
          <p:cNvCxnSpPr>
            <a:cxnSpLocks/>
          </p:cNvCxnSpPr>
          <p:nvPr/>
        </p:nvCxnSpPr>
        <p:spPr>
          <a:xfrm>
            <a:off x="6078220" y="1981200"/>
            <a:ext cx="0" cy="2854960"/>
          </a:xfrm>
          <a:prstGeom prst="straightConnector1">
            <a:avLst/>
          </a:prstGeom>
          <a:noFill/>
          <a:ln w="9525" cap="flat" cmpd="sng">
            <a:solidFill>
              <a:schemeClr val="lt1"/>
            </a:solidFill>
            <a:prstDash val="solid"/>
            <a:miter lim="800000"/>
            <a:headEnd type="none" w="sm" len="sm"/>
            <a:tailEnd type="none" w="sm" len="sm"/>
          </a:ln>
        </p:spPr>
      </p:cxnSp>
      <p:cxnSp>
        <p:nvCxnSpPr>
          <p:cNvPr id="29" name="Google Shape;1024;p38">
            <a:extLst>
              <a:ext uri="{FF2B5EF4-FFF2-40B4-BE49-F238E27FC236}">
                <a16:creationId xmlns:a16="http://schemas.microsoft.com/office/drawing/2014/main" id="{C579AEDF-5362-C2D0-BCA0-25EF3510C302}"/>
              </a:ext>
            </a:extLst>
          </p:cNvPr>
          <p:cNvCxnSpPr>
            <a:cxnSpLocks/>
          </p:cNvCxnSpPr>
          <p:nvPr/>
        </p:nvCxnSpPr>
        <p:spPr>
          <a:xfrm>
            <a:off x="60579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30" name="Google Shape;1025;p38">
            <a:extLst>
              <a:ext uri="{FF2B5EF4-FFF2-40B4-BE49-F238E27FC236}">
                <a16:creationId xmlns:a16="http://schemas.microsoft.com/office/drawing/2014/main" id="{62290215-2E8A-A4C5-21D9-2A8FE73E3D0B}"/>
              </a:ext>
            </a:extLst>
          </p:cNvPr>
          <p:cNvCxnSpPr>
            <a:cxnSpLocks/>
          </p:cNvCxnSpPr>
          <p:nvPr/>
        </p:nvCxnSpPr>
        <p:spPr>
          <a:xfrm>
            <a:off x="6067044" y="679508"/>
            <a:ext cx="0" cy="545788"/>
          </a:xfrm>
          <a:prstGeom prst="straightConnector1">
            <a:avLst/>
          </a:prstGeom>
          <a:noFill/>
          <a:ln w="28575" cap="flat" cmpd="sng">
            <a:solidFill>
              <a:schemeClr val="lt1"/>
            </a:solidFill>
            <a:prstDash val="solid"/>
            <a:miter lim="800000"/>
            <a:headEnd type="none" w="sm" len="sm"/>
            <a:tailEnd type="none" w="sm" len="sm"/>
          </a:ln>
        </p:spPr>
      </p:cxnSp>
      <p:grpSp>
        <p:nvGrpSpPr>
          <p:cNvPr id="8" name="Group 7">
            <a:extLst>
              <a:ext uri="{FF2B5EF4-FFF2-40B4-BE49-F238E27FC236}">
                <a16:creationId xmlns:a16="http://schemas.microsoft.com/office/drawing/2014/main" id="{96587487-581C-0283-AC71-E82B890DAB36}"/>
              </a:ext>
            </a:extLst>
          </p:cNvPr>
          <p:cNvGrpSpPr/>
          <p:nvPr/>
        </p:nvGrpSpPr>
        <p:grpSpPr>
          <a:xfrm>
            <a:off x="777240" y="2716183"/>
            <a:ext cx="10637520" cy="1384995"/>
            <a:chOff x="751840" y="2386085"/>
            <a:chExt cx="10637520" cy="1384995"/>
          </a:xfrm>
        </p:grpSpPr>
        <p:sp>
          <p:nvSpPr>
            <p:cNvPr id="3" name="Google Shape;1027;p38">
              <a:extLst>
                <a:ext uri="{FF2B5EF4-FFF2-40B4-BE49-F238E27FC236}">
                  <a16:creationId xmlns:a16="http://schemas.microsoft.com/office/drawing/2014/main" id="{96FF1348-128B-8437-B72B-2EAE2FD64960}"/>
                </a:ext>
              </a:extLst>
            </p:cNvPr>
            <p:cNvSpPr txBox="1"/>
            <p:nvPr/>
          </p:nvSpPr>
          <p:spPr>
            <a:xfrm>
              <a:off x="6360160" y="2386085"/>
              <a:ext cx="5029200" cy="1384954"/>
            </a:xfrm>
            <a:prstGeom prst="rect">
              <a:avLst/>
            </a:prstGeom>
            <a:noFill/>
            <a:ln>
              <a:noFill/>
            </a:ln>
          </p:spPr>
          <p:txBody>
            <a:bodyPr spcFirstLastPara="1" wrap="square" lIns="91425" tIns="45700" rIns="91425" bIns="45700" anchor="t" anchorCtr="0">
              <a:spAutoFit/>
            </a:bodyPr>
            <a:lstStyle/>
            <a:p>
              <a:pPr marL="25400" lvl="0" algn="ctr">
                <a:buSzPts val="2400"/>
                <a:tabLst>
                  <a:tab pos="222250" algn="l"/>
                </a:tabLst>
              </a:pPr>
              <a:r>
                <a:rPr lang="en-US" sz="1800" b="1" dirty="0">
                  <a:solidFill>
                    <a:schemeClr val="bg1"/>
                  </a:solidFill>
                  <a:latin typeface="Libre Baskerville" panose="02000000000000000000" pitchFamily="2" charset="0"/>
                  <a:ea typeface="Lato"/>
                  <a:cs typeface="Lato"/>
                  <a:sym typeface="Lato"/>
                </a:rPr>
                <a:t>Development </a:t>
              </a:r>
              <a:r>
                <a:rPr lang="en-US" sz="1800" dirty="0">
                  <a:solidFill>
                    <a:schemeClr val="bg1"/>
                  </a:solidFill>
                  <a:latin typeface="Libre Baskerville" panose="02000000000000000000" pitchFamily="2" charset="0"/>
                  <a:ea typeface="Lato"/>
                  <a:cs typeface="Lato"/>
                  <a:sym typeface="Lato"/>
                </a:rPr>
                <a:t>to Communications </a:t>
              </a:r>
            </a:p>
            <a:p>
              <a:pPr marL="25400" lvl="0" algn="ctr">
                <a:spcBef>
                  <a:spcPts val="1200"/>
                </a:spcBef>
                <a:buClr>
                  <a:schemeClr val="dk1"/>
                </a:buClr>
                <a:buSzPts val="2400"/>
                <a:tabLst>
                  <a:tab pos="1309688" algn="l"/>
                </a:tabLst>
              </a:pPr>
              <a:r>
                <a:rPr lang="en-US" sz="2800" dirty="0">
                  <a:solidFill>
                    <a:schemeClr val="bg1"/>
                  </a:solidFill>
                  <a:latin typeface="Lato"/>
                  <a:ea typeface="Lato"/>
                  <a:cs typeface="Lato"/>
                  <a:sym typeface="Lato"/>
                </a:rPr>
                <a:t>“The only audience you care about is media and press hits.”</a:t>
              </a:r>
            </a:p>
          </p:txBody>
        </p:sp>
        <p:sp>
          <p:nvSpPr>
            <p:cNvPr id="5" name="TextBox 4">
              <a:extLst>
                <a:ext uri="{FF2B5EF4-FFF2-40B4-BE49-F238E27FC236}">
                  <a16:creationId xmlns:a16="http://schemas.microsoft.com/office/drawing/2014/main" id="{E62A96DD-AFEA-75DD-AC07-4E701B804D0A}"/>
                </a:ext>
              </a:extLst>
            </p:cNvPr>
            <p:cNvSpPr txBox="1"/>
            <p:nvPr/>
          </p:nvSpPr>
          <p:spPr>
            <a:xfrm>
              <a:off x="751840" y="2386085"/>
              <a:ext cx="5029200" cy="1384995"/>
            </a:xfrm>
            <a:prstGeom prst="rect">
              <a:avLst/>
            </a:prstGeom>
            <a:noFill/>
          </p:spPr>
          <p:txBody>
            <a:bodyPr wrap="square">
              <a:spAutoFit/>
            </a:bodyPr>
            <a:lstStyle/>
            <a:p>
              <a:pPr algn="ctr"/>
              <a:r>
                <a:rPr lang="en-US" sz="1800" b="1" dirty="0">
                  <a:solidFill>
                    <a:schemeClr val="bg1"/>
                  </a:solidFill>
                  <a:latin typeface="Libre Baskerville" panose="02000000000000000000" pitchFamily="2" charset="0"/>
                  <a:ea typeface="Lato"/>
                  <a:cs typeface="Lato"/>
                  <a:sym typeface="Lato"/>
                </a:rPr>
                <a:t>Communications </a:t>
              </a:r>
              <a:r>
                <a:rPr lang="en-US" sz="1800" dirty="0">
                  <a:solidFill>
                    <a:schemeClr val="bg1"/>
                  </a:solidFill>
                  <a:latin typeface="Libre Baskerville" panose="02000000000000000000" pitchFamily="2" charset="0"/>
                  <a:ea typeface="Lato"/>
                  <a:cs typeface="Lato"/>
                  <a:sym typeface="Lato"/>
                </a:rPr>
                <a:t>to Development </a:t>
              </a:r>
            </a:p>
            <a:p>
              <a:pPr algn="ctr">
                <a:spcBef>
                  <a:spcPts val="1200"/>
                </a:spcBef>
              </a:pPr>
              <a:r>
                <a:rPr lang="en-US" sz="2800" dirty="0">
                  <a:solidFill>
                    <a:schemeClr val="bg1"/>
                  </a:solidFill>
                  <a:latin typeface="Lato"/>
                  <a:ea typeface="Lato"/>
                  <a:cs typeface="Lato"/>
                  <a:sym typeface="Lato"/>
                </a:rPr>
                <a:t>“All you care about is money money money.”</a:t>
              </a:r>
              <a:endParaRPr lang="en-US" sz="2800" dirty="0">
                <a:latin typeface="Libre Baskerville" panose="02000000000000000000" pitchFamily="2" charset="0"/>
              </a:endParaRPr>
            </a:p>
          </p:txBody>
        </p:sp>
      </p:grpSp>
    </p:spTree>
    <p:extLst>
      <p:ext uri="{BB962C8B-B14F-4D97-AF65-F5344CB8AC3E}">
        <p14:creationId xmlns:p14="http://schemas.microsoft.com/office/powerpoint/2010/main" val="260502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91881" y="683052"/>
            <a:ext cx="11512413"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accent6"/>
                </a:solidFill>
                <a:latin typeface="Libre Baskerville"/>
                <a:ea typeface="Libre Baskerville"/>
                <a:cs typeface="Libre Baskerville"/>
                <a:sym typeface="Libre Baskerville"/>
              </a:rPr>
              <a:t>Key Takeaway | </a:t>
            </a:r>
            <a:r>
              <a:rPr lang="en-US" sz="2800" dirty="0">
                <a:solidFill>
                  <a:schemeClr val="dk1"/>
                </a:solidFill>
                <a:latin typeface="Lato" panose="020F0502020204030203" pitchFamily="34" charset="0"/>
                <a:ea typeface="Lato" panose="020F0502020204030203" pitchFamily="34" charset="0"/>
                <a:cs typeface="Lato" panose="020F0502020204030203" pitchFamily="34" charset="0"/>
                <a:sym typeface="Libre Baskerville"/>
              </a:rPr>
              <a:t>How best to get work done together?</a:t>
            </a:r>
            <a:endParaRPr lang="en-US" sz="1200" dirty="0">
              <a:solidFill>
                <a:schemeClr val="tx1"/>
              </a:solidFill>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2" name="Chart 1">
            <a:extLst>
              <a:ext uri="{FF2B5EF4-FFF2-40B4-BE49-F238E27FC236}">
                <a16:creationId xmlns:a16="http://schemas.microsoft.com/office/drawing/2014/main" id="{94C1CCAB-8E5E-B7A3-B8B7-25FFA974F82A}"/>
              </a:ext>
            </a:extLst>
          </p:cNvPr>
          <p:cNvGraphicFramePr/>
          <p:nvPr>
            <p:extLst>
              <p:ext uri="{D42A27DB-BD31-4B8C-83A1-F6EECF244321}">
                <p14:modId xmlns:p14="http://schemas.microsoft.com/office/powerpoint/2010/main" val="227638059"/>
              </p:ext>
            </p:extLst>
          </p:nvPr>
        </p:nvGraphicFramePr>
        <p:xfrm>
          <a:off x="937591" y="1680270"/>
          <a:ext cx="7198627" cy="4482788"/>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244;p5">
            <a:extLst>
              <a:ext uri="{FF2B5EF4-FFF2-40B4-BE49-F238E27FC236}">
                <a16:creationId xmlns:a16="http://schemas.microsoft.com/office/drawing/2014/main" id="{1E5CB745-3651-3AB3-8D26-A8D2DBA62A9E}"/>
              </a:ext>
            </a:extLst>
          </p:cNvPr>
          <p:cNvSpPr txBox="1">
            <a:spLocks/>
          </p:cNvSpPr>
          <p:nvPr/>
        </p:nvSpPr>
        <p:spPr>
          <a:xfrm>
            <a:off x="8310921" y="2746823"/>
            <a:ext cx="3509917" cy="2176251"/>
          </a:xfrm>
          <a:prstGeom prst="snip2DiagRect">
            <a:avLst/>
          </a:prstGeom>
          <a:solidFill>
            <a:schemeClr val="accent3">
              <a:lumMod val="20000"/>
              <a:lumOff val="80000"/>
            </a:schemeClr>
          </a:solid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1800" dirty="0">
                <a:solidFill>
                  <a:schemeClr val="accent6"/>
                </a:solidFill>
                <a:latin typeface="Lato"/>
                <a:ea typeface="Lato"/>
                <a:cs typeface="Lato"/>
                <a:sym typeface="Lato"/>
              </a:rPr>
              <a:t>“The 1:1 thing is a </a:t>
            </a:r>
            <a:r>
              <a:rPr lang="en-US" sz="1800" dirty="0" err="1">
                <a:solidFill>
                  <a:schemeClr val="accent6"/>
                </a:solidFill>
                <a:latin typeface="Lato"/>
                <a:ea typeface="Lato"/>
                <a:cs typeface="Lato"/>
                <a:sym typeface="Lato"/>
              </a:rPr>
              <a:t>bandaid</a:t>
            </a:r>
            <a:r>
              <a:rPr lang="en-US" sz="1800" dirty="0">
                <a:solidFill>
                  <a:schemeClr val="accent6"/>
                </a:solidFill>
                <a:latin typeface="Lato"/>
                <a:ea typeface="Lato"/>
                <a:cs typeface="Lato"/>
                <a:sym typeface="Lato"/>
              </a:rPr>
              <a:t>. I’m desperately dumping my personal political capital like a bucket onto a house fire. It's not a long term solution.”</a:t>
            </a:r>
          </a:p>
        </p:txBody>
      </p:sp>
      <p:pic>
        <p:nvPicPr>
          <p:cNvPr id="4" name="Google Shape;247;p5">
            <a:extLst>
              <a:ext uri="{FF2B5EF4-FFF2-40B4-BE49-F238E27FC236}">
                <a16:creationId xmlns:a16="http://schemas.microsoft.com/office/drawing/2014/main" id="{AFB8A799-A2A8-4B00-C8F0-0B68C14469C1}"/>
              </a:ext>
            </a:extLst>
          </p:cNvPr>
          <p:cNvPicPr preferRelativeResize="0"/>
          <p:nvPr/>
        </p:nvPicPr>
        <p:blipFill rotWithShape="1">
          <a:blip r:embed="rId4"/>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259950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6" name="Google Shape;246;p5">
            <a:extLst>
              <a:ext uri="{FF2B5EF4-FFF2-40B4-BE49-F238E27FC236}">
                <a16:creationId xmlns:a16="http://schemas.microsoft.com/office/drawing/2014/main" id="{8312608B-45B1-205A-B446-5C9D9DA7155C}"/>
              </a:ext>
            </a:extLst>
          </p:cNvPr>
          <p:cNvSpPr txBox="1">
            <a:spLocks/>
          </p:cNvSpPr>
          <p:nvPr/>
        </p:nvSpPr>
        <p:spPr>
          <a:xfrm>
            <a:off x="791881" y="683052"/>
            <a:ext cx="11512413"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accent6"/>
                </a:solidFill>
                <a:latin typeface="Libre Baskerville"/>
                <a:ea typeface="Libre Baskerville"/>
                <a:cs typeface="Libre Baskerville"/>
                <a:sym typeface="Libre Baskerville"/>
              </a:rPr>
              <a:t>Key Takeaway | </a:t>
            </a:r>
            <a:r>
              <a:rPr lang="en-US" sz="2800" dirty="0">
                <a:solidFill>
                  <a:schemeClr val="dk1"/>
                </a:solidFill>
                <a:latin typeface="Lato" panose="020F0502020204030203" pitchFamily="34" charset="0"/>
                <a:ea typeface="Lato" panose="020F0502020204030203" pitchFamily="34" charset="0"/>
                <a:cs typeface="Lato" panose="020F0502020204030203" pitchFamily="34" charset="0"/>
                <a:sym typeface="Libre Baskerville"/>
              </a:rPr>
              <a:t>Workflows &amp; Governance</a:t>
            </a:r>
            <a:endParaRPr lang="en-US" sz="1200" dirty="0">
              <a:solidFill>
                <a:schemeClr val="tx1"/>
              </a:solidFill>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2" name="Chart 1">
            <a:extLst>
              <a:ext uri="{FF2B5EF4-FFF2-40B4-BE49-F238E27FC236}">
                <a16:creationId xmlns:a16="http://schemas.microsoft.com/office/drawing/2014/main" id="{94C1CCAB-8E5E-B7A3-B8B7-25FFA974F82A}"/>
              </a:ext>
            </a:extLst>
          </p:cNvPr>
          <p:cNvGraphicFramePr/>
          <p:nvPr>
            <p:extLst>
              <p:ext uri="{D42A27DB-BD31-4B8C-83A1-F6EECF244321}">
                <p14:modId xmlns:p14="http://schemas.microsoft.com/office/powerpoint/2010/main" val="3915843791"/>
              </p:ext>
            </p:extLst>
          </p:nvPr>
        </p:nvGraphicFramePr>
        <p:xfrm>
          <a:off x="773376" y="1755177"/>
          <a:ext cx="6889192" cy="4203808"/>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244;p5">
            <a:extLst>
              <a:ext uri="{FF2B5EF4-FFF2-40B4-BE49-F238E27FC236}">
                <a16:creationId xmlns:a16="http://schemas.microsoft.com/office/drawing/2014/main" id="{51336CDE-E1BE-7B35-D53A-527C5988FCB1}"/>
              </a:ext>
            </a:extLst>
          </p:cNvPr>
          <p:cNvSpPr txBox="1">
            <a:spLocks/>
          </p:cNvSpPr>
          <p:nvPr/>
        </p:nvSpPr>
        <p:spPr>
          <a:xfrm>
            <a:off x="8118088" y="1399019"/>
            <a:ext cx="3523786" cy="4071128"/>
          </a:xfrm>
          <a:prstGeom prst="snip2DiagRect">
            <a:avLst/>
          </a:prstGeom>
          <a:solidFill>
            <a:schemeClr val="accent3">
              <a:lumMod val="20000"/>
              <a:lumOff val="80000"/>
            </a:schemeClr>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25400">
              <a:lnSpc>
                <a:spcPct val="125000"/>
              </a:lnSpc>
              <a:buClr>
                <a:schemeClr val="dk1"/>
              </a:buClr>
              <a:buSzPts val="2400"/>
              <a:defRPr sz="1800">
                <a:solidFill>
                  <a:schemeClr val="accent6"/>
                </a:solidFill>
                <a:latin typeface="Lato"/>
                <a:ea typeface="Lato"/>
                <a:cs typeface="Lato"/>
              </a:defRPr>
            </a:lvl1pPr>
          </a:lstStyle>
          <a:p>
            <a:pPr>
              <a:lnSpc>
                <a:spcPct val="110000"/>
              </a:lnSpc>
              <a:spcBef>
                <a:spcPts val="600"/>
              </a:spcBef>
            </a:pPr>
            <a:r>
              <a:rPr lang="en-US" sz="1600" dirty="0">
                <a:sym typeface="Lato"/>
              </a:rPr>
              <a:t>“My teams have relatively strong documented processes that account for team expectations, but execution and qualitative collaboration is still lacking. </a:t>
            </a:r>
          </a:p>
          <a:p>
            <a:pPr>
              <a:lnSpc>
                <a:spcPct val="110000"/>
              </a:lnSpc>
              <a:spcBef>
                <a:spcPts val="600"/>
              </a:spcBef>
            </a:pPr>
            <a:r>
              <a:rPr lang="en-US" sz="1600" dirty="0">
                <a:sym typeface="Lato"/>
              </a:rPr>
              <a:t>You can have the best processes and documentation, but things like teamwork and psychological trust/safety amount cross team members can be a separate issue.”</a:t>
            </a:r>
          </a:p>
        </p:txBody>
      </p:sp>
      <p:pic>
        <p:nvPicPr>
          <p:cNvPr id="5" name="Google Shape;247;p5">
            <a:extLst>
              <a:ext uri="{FF2B5EF4-FFF2-40B4-BE49-F238E27FC236}">
                <a16:creationId xmlns:a16="http://schemas.microsoft.com/office/drawing/2014/main" id="{925AF14F-039B-86C2-6A46-7A82CFAA0019}"/>
              </a:ext>
            </a:extLst>
          </p:cNvPr>
          <p:cNvPicPr preferRelativeResize="0"/>
          <p:nvPr/>
        </p:nvPicPr>
        <p:blipFill rotWithShape="1">
          <a:blip r:embed="rId4"/>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228171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21"/>
        <p:cNvGrpSpPr/>
        <p:nvPr/>
      </p:nvGrpSpPr>
      <p:grpSpPr>
        <a:xfrm>
          <a:off x="0" y="0"/>
          <a:ext cx="0" cy="0"/>
          <a:chOff x="0" y="0"/>
          <a:chExt cx="0" cy="0"/>
        </a:xfrm>
      </p:grpSpPr>
      <p:sp>
        <p:nvSpPr>
          <p:cNvPr id="1022" name="Google Shape;1022;p38"/>
          <p:cNvSpPr>
            <a:spLocks noGrp="1"/>
          </p:cNvSpPr>
          <p:nvPr>
            <p:ph type="pic" idx="2"/>
          </p:nvPr>
        </p:nvSpPr>
        <p:spPr>
          <a:xfrm>
            <a:off x="0" y="0"/>
            <a:ext cx="12192000" cy="3261360"/>
          </a:xfrm>
          <a:prstGeom prst="rect">
            <a:avLst/>
          </a:prstGeom>
          <a:gradFill>
            <a:gsLst>
              <a:gs pos="30000">
                <a:schemeClr val="accent4"/>
              </a:gs>
              <a:gs pos="100000">
                <a:schemeClr val="accent3">
                  <a:lumMod val="20000"/>
                  <a:lumOff val="80000"/>
                </a:schemeClr>
              </a:gs>
            </a:gsLst>
            <a:lin ang="5400000" scaled="0"/>
          </a:gra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023" name="Google Shape;1023;p38"/>
          <p:cNvSpPr/>
          <p:nvPr/>
        </p:nvSpPr>
        <p:spPr>
          <a:xfrm>
            <a:off x="876300" y="0"/>
            <a:ext cx="10439400" cy="56286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27" name="Google Shape;1027;p38"/>
          <p:cNvSpPr txBox="1"/>
          <p:nvPr/>
        </p:nvSpPr>
        <p:spPr>
          <a:xfrm>
            <a:off x="2011680" y="2045698"/>
            <a:ext cx="8168640" cy="2477561"/>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4000" b="1" dirty="0">
                <a:solidFill>
                  <a:schemeClr val="bg1"/>
                </a:solidFill>
                <a:latin typeface="Libre Baskerville" panose="02000000000000000000" pitchFamily="2" charset="0"/>
                <a:ea typeface="Lato"/>
                <a:cs typeface="Lato"/>
                <a:sym typeface="Lato"/>
              </a:rPr>
              <a:t>Q</a:t>
            </a:r>
          </a:p>
          <a:p>
            <a:pPr marL="25400" lvl="0" algn="ctr">
              <a:lnSpc>
                <a:spcPct val="125000"/>
              </a:lnSpc>
              <a:buClr>
                <a:schemeClr val="dk1"/>
              </a:buClr>
              <a:buSzPts val="2400"/>
            </a:pPr>
            <a:r>
              <a:rPr lang="en-US" sz="2800" dirty="0">
                <a:solidFill>
                  <a:schemeClr val="bg1"/>
                </a:solidFill>
                <a:latin typeface="Lato"/>
                <a:ea typeface="Lato"/>
                <a:cs typeface="Lato"/>
                <a:sym typeface="Lato"/>
              </a:rPr>
              <a:t>What creative solutions have you found for building trust and improving the working dynamic between departments?</a:t>
            </a:r>
          </a:p>
        </p:txBody>
      </p:sp>
      <p:grpSp>
        <p:nvGrpSpPr>
          <p:cNvPr id="2" name="Group 1">
            <a:extLst>
              <a:ext uri="{FF2B5EF4-FFF2-40B4-BE49-F238E27FC236}">
                <a16:creationId xmlns:a16="http://schemas.microsoft.com/office/drawing/2014/main" id="{F94FFE34-A519-40E1-AAEB-58735944F2B3}"/>
              </a:ext>
            </a:extLst>
          </p:cNvPr>
          <p:cNvGrpSpPr/>
          <p:nvPr/>
        </p:nvGrpSpPr>
        <p:grpSpPr>
          <a:xfrm>
            <a:off x="4106044" y="5829441"/>
            <a:ext cx="3903712" cy="832679"/>
            <a:chOff x="3892238" y="5068213"/>
            <a:chExt cx="5186145" cy="1106228"/>
          </a:xfrm>
        </p:grpSpPr>
        <p:pic>
          <p:nvPicPr>
            <p:cNvPr id="5" name="Google Shape;245;p1">
              <a:extLst>
                <a:ext uri="{FF2B5EF4-FFF2-40B4-BE49-F238E27FC236}">
                  <a16:creationId xmlns:a16="http://schemas.microsoft.com/office/drawing/2014/main" id="{703A086F-519D-6673-6C6D-ECC433250C5D}"/>
                </a:ext>
              </a:extLst>
            </p:cNvPr>
            <p:cNvPicPr preferRelativeResize="0">
              <a:picLocks/>
            </p:cNvPicPr>
            <p:nvPr/>
          </p:nvPicPr>
          <p:blipFill rotWithShape="1">
            <a:blip r:embed="rId3">
              <a:alphaModFix/>
            </a:blip>
            <a:srcRect t="12500" b="12500"/>
            <a:stretch/>
          </p:blipFill>
          <p:spPr>
            <a:xfrm>
              <a:off x="7341578" y="5194488"/>
              <a:ext cx="1736805" cy="97995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9496B382-547E-0A77-AA33-BA3398ED1DEF}"/>
                </a:ext>
              </a:extLst>
            </p:cNvPr>
            <p:cNvPicPr>
              <a:picLocks noChangeAspect="1"/>
            </p:cNvPicPr>
            <p:nvPr/>
          </p:nvPicPr>
          <p:blipFill>
            <a:blip r:embed="rId4"/>
            <a:stretch>
              <a:fillRect/>
            </a:stretch>
          </p:blipFill>
          <p:spPr>
            <a:xfrm>
              <a:off x="5411102" y="5340090"/>
              <a:ext cx="1409485" cy="79401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043B7808-A7CD-A2E6-304A-4F8F01CD14CD}"/>
                </a:ext>
              </a:extLst>
            </p:cNvPr>
            <p:cNvPicPr>
              <a:picLocks noChangeAspect="1"/>
            </p:cNvPicPr>
            <p:nvPr/>
          </p:nvPicPr>
          <p:blipFill>
            <a:blip r:embed="rId5"/>
            <a:stretch>
              <a:fillRect/>
            </a:stretch>
          </p:blipFill>
          <p:spPr>
            <a:xfrm>
              <a:off x="3892238" y="5068213"/>
              <a:ext cx="997873" cy="1106228"/>
            </a:xfrm>
            <a:prstGeom prst="rect">
              <a:avLst/>
            </a:prstGeom>
          </p:spPr>
        </p:pic>
      </p:grpSp>
      <p:cxnSp>
        <p:nvCxnSpPr>
          <p:cNvPr id="10" name="Google Shape;1024;p38">
            <a:extLst>
              <a:ext uri="{FF2B5EF4-FFF2-40B4-BE49-F238E27FC236}">
                <a16:creationId xmlns:a16="http://schemas.microsoft.com/office/drawing/2014/main" id="{253A2022-09AB-5EF4-67C4-DCE915516D93}"/>
              </a:ext>
            </a:extLst>
          </p:cNvPr>
          <p:cNvCxnSpPr>
            <a:cxnSpLocks/>
          </p:cNvCxnSpPr>
          <p:nvPr/>
        </p:nvCxnSpPr>
        <p:spPr>
          <a:xfrm>
            <a:off x="60579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11" name="Google Shape;1025;p38">
            <a:extLst>
              <a:ext uri="{FF2B5EF4-FFF2-40B4-BE49-F238E27FC236}">
                <a16:creationId xmlns:a16="http://schemas.microsoft.com/office/drawing/2014/main" id="{4BF4D170-F9DF-688D-C7DB-036DF7662372}"/>
              </a:ext>
            </a:extLst>
          </p:cNvPr>
          <p:cNvCxnSpPr>
            <a:cxnSpLocks/>
          </p:cNvCxnSpPr>
          <p:nvPr/>
        </p:nvCxnSpPr>
        <p:spPr>
          <a:xfrm>
            <a:off x="6067044"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32531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12" name="Picture Placeholder 11" descr="Closed quotation mark with solid fill">
            <a:extLst>
              <a:ext uri="{FF2B5EF4-FFF2-40B4-BE49-F238E27FC236}">
                <a16:creationId xmlns:a16="http://schemas.microsoft.com/office/drawing/2014/main" id="{1B60AA65-0DFA-489C-636F-4879DB05878C}"/>
              </a:ext>
            </a:extLst>
          </p:cNvPr>
          <p:cNvPicPr>
            <a:picLocks noGrp="1" noChangeAspect="1"/>
          </p:cNvPicPr>
          <p:nvPr>
            <p:ph type="pic" idx="2"/>
          </p:nvPr>
        </p:nvPicPr>
        <p:blipFill>
          <a:blip r:embed="rId3">
            <a:extLst>
              <a:ext uri="{96DAC541-7B7A-43D3-8B79-37D633B846F1}">
                <asvg:svgBlip xmlns:asvg="http://schemas.microsoft.com/office/drawing/2016/SVG/main" r:embed="rId4"/>
              </a:ext>
            </a:extLst>
          </a:blip>
          <a:srcRect t="42031" b="42031"/>
          <a:stretch>
            <a:fillRect/>
          </a:stretch>
        </p:blipFill>
        <p:spPr>
          <a:xfrm>
            <a:off x="0" y="0"/>
            <a:ext cx="12192000" cy="1943100"/>
          </a:xfrm>
          <a:prstGeom prst="rect">
            <a:avLst/>
          </a:prstGeom>
          <a:solidFill>
            <a:schemeClr val="accent3">
              <a:lumMod val="40000"/>
              <a:lumOff val="60000"/>
            </a:schemeClr>
          </a:solidFill>
          <a:ln>
            <a:noFill/>
          </a:ln>
        </p:spPr>
      </p:pic>
      <p:sp>
        <p:nvSpPr>
          <p:cNvPr id="1023" name="Google Shape;1023;p38"/>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 name="Google Shape;1027;p38">
            <a:extLst>
              <a:ext uri="{FF2B5EF4-FFF2-40B4-BE49-F238E27FC236}">
                <a16:creationId xmlns:a16="http://schemas.microsoft.com/office/drawing/2014/main" id="{96FF1348-128B-8437-B72B-2EAE2FD64960}"/>
              </a:ext>
            </a:extLst>
          </p:cNvPr>
          <p:cNvSpPr txBox="1"/>
          <p:nvPr/>
        </p:nvSpPr>
        <p:spPr>
          <a:xfrm>
            <a:off x="6289040" y="2594338"/>
            <a:ext cx="5486400" cy="1938952"/>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dirty="0">
                <a:solidFill>
                  <a:schemeClr val="bg1"/>
                </a:solidFill>
                <a:latin typeface="Lato"/>
                <a:ea typeface="Lato"/>
                <a:cs typeface="Lato"/>
                <a:sym typeface="Lato"/>
              </a:rPr>
              <a:t>This is where leadership must set the priority to </a:t>
            </a:r>
            <a:r>
              <a:rPr lang="en-US" sz="2400" b="1" dirty="0">
                <a:solidFill>
                  <a:schemeClr val="accent3">
                    <a:lumMod val="60000"/>
                    <a:lumOff val="40000"/>
                  </a:schemeClr>
                </a:solidFill>
                <a:latin typeface="Lato"/>
                <a:ea typeface="Lato"/>
                <a:cs typeface="Lato"/>
                <a:sym typeface="Lato"/>
              </a:rPr>
              <a:t>support a culture of trust and collaboration</a:t>
            </a:r>
            <a:r>
              <a:rPr lang="en-US" sz="2400" dirty="0">
                <a:solidFill>
                  <a:schemeClr val="bg1"/>
                </a:solidFill>
                <a:latin typeface="Lato"/>
                <a:ea typeface="Lato"/>
                <a:cs typeface="Lato"/>
                <a:sym typeface="Lato"/>
              </a:rPr>
              <a:t>, not just among their teams, but among leadership as well</a:t>
            </a:r>
            <a:r>
              <a:rPr lang="en-US" sz="2400" b="1" dirty="0">
                <a:solidFill>
                  <a:schemeClr val="bg1"/>
                </a:solidFill>
                <a:latin typeface="Lato"/>
                <a:ea typeface="Lato"/>
                <a:cs typeface="Lato"/>
                <a:sym typeface="Lato"/>
              </a:rPr>
              <a:t>.</a:t>
            </a:r>
          </a:p>
        </p:txBody>
      </p:sp>
      <p:pic>
        <p:nvPicPr>
          <p:cNvPr id="14" name="Graphic 13" descr="Closed quotation mark with solid fill">
            <a:extLst>
              <a:ext uri="{FF2B5EF4-FFF2-40B4-BE49-F238E27FC236}">
                <a16:creationId xmlns:a16="http://schemas.microsoft.com/office/drawing/2014/main" id="{8AB7604A-4C91-BF2C-D2CC-6877B99D01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5040" y="1645920"/>
            <a:ext cx="914400" cy="914400"/>
          </a:xfrm>
          <a:prstGeom prst="rect">
            <a:avLst/>
          </a:prstGeom>
        </p:spPr>
      </p:pic>
      <p:sp>
        <p:nvSpPr>
          <p:cNvPr id="1027" name="Google Shape;1027;p38"/>
          <p:cNvSpPr txBox="1"/>
          <p:nvPr/>
        </p:nvSpPr>
        <p:spPr>
          <a:xfrm>
            <a:off x="416560" y="2594338"/>
            <a:ext cx="5486400" cy="1477287"/>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dirty="0">
                <a:solidFill>
                  <a:schemeClr val="bg1"/>
                </a:solidFill>
                <a:latin typeface="Lato"/>
                <a:ea typeface="Lato"/>
                <a:cs typeface="Lato"/>
                <a:sym typeface="Lato"/>
              </a:rPr>
              <a:t>The best improvements have come more so in the </a:t>
            </a:r>
            <a:r>
              <a:rPr lang="en-US" sz="2400" b="1" dirty="0">
                <a:solidFill>
                  <a:schemeClr val="accent3">
                    <a:lumMod val="60000"/>
                    <a:lumOff val="40000"/>
                  </a:schemeClr>
                </a:solidFill>
                <a:latin typeface="Lato"/>
                <a:ea typeface="Lato"/>
                <a:cs typeface="Lato"/>
                <a:sym typeface="Lato"/>
              </a:rPr>
              <a:t>qualitative trust building </a:t>
            </a:r>
            <a:r>
              <a:rPr lang="en-US" sz="2400" dirty="0">
                <a:solidFill>
                  <a:schemeClr val="bg1"/>
                </a:solidFill>
                <a:latin typeface="Lato"/>
                <a:ea typeface="Lato"/>
                <a:cs typeface="Lato"/>
                <a:sym typeface="Lato"/>
              </a:rPr>
              <a:t>among team members.</a:t>
            </a:r>
            <a:endParaRPr lang="en-US" sz="2400" b="1" dirty="0">
              <a:solidFill>
                <a:schemeClr val="bg1"/>
              </a:solidFill>
              <a:latin typeface="Lato"/>
              <a:ea typeface="Lato"/>
              <a:cs typeface="Lato"/>
              <a:sym typeface="Lato"/>
            </a:endParaRPr>
          </a:p>
        </p:txBody>
      </p:sp>
      <p:pic>
        <p:nvPicPr>
          <p:cNvPr id="15" name="Graphic 14" descr="Closed quotation mark with solid fill">
            <a:extLst>
              <a:ext uri="{FF2B5EF4-FFF2-40B4-BE49-F238E27FC236}">
                <a16:creationId xmlns:a16="http://schemas.microsoft.com/office/drawing/2014/main" id="{D1C42CB5-E7E9-A0D1-B06C-344AF0383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2560" y="1645920"/>
            <a:ext cx="914400" cy="914400"/>
          </a:xfrm>
          <a:prstGeom prst="rect">
            <a:avLst/>
          </a:prstGeom>
        </p:spPr>
      </p:pic>
      <p:cxnSp>
        <p:nvCxnSpPr>
          <p:cNvPr id="23" name="Google Shape;1024;p38">
            <a:extLst>
              <a:ext uri="{FF2B5EF4-FFF2-40B4-BE49-F238E27FC236}">
                <a16:creationId xmlns:a16="http://schemas.microsoft.com/office/drawing/2014/main" id="{8F191046-6DEB-7D51-1C86-6DE54FC07AC7}"/>
              </a:ext>
            </a:extLst>
          </p:cNvPr>
          <p:cNvCxnSpPr>
            <a:cxnSpLocks/>
          </p:cNvCxnSpPr>
          <p:nvPr/>
        </p:nvCxnSpPr>
        <p:spPr>
          <a:xfrm>
            <a:off x="6088380" y="1696720"/>
            <a:ext cx="0" cy="3931920"/>
          </a:xfrm>
          <a:prstGeom prst="straightConnector1">
            <a:avLst/>
          </a:prstGeom>
          <a:noFill/>
          <a:ln w="9525" cap="flat" cmpd="sng">
            <a:solidFill>
              <a:schemeClr val="lt1"/>
            </a:solidFill>
            <a:prstDash val="solid"/>
            <a:miter lim="800000"/>
            <a:headEnd type="none" w="sm" len="sm"/>
            <a:tailEnd type="none" w="sm" len="sm"/>
          </a:ln>
        </p:spPr>
      </p:cxnSp>
      <p:cxnSp>
        <p:nvCxnSpPr>
          <p:cNvPr id="29" name="Google Shape;1024;p38">
            <a:extLst>
              <a:ext uri="{FF2B5EF4-FFF2-40B4-BE49-F238E27FC236}">
                <a16:creationId xmlns:a16="http://schemas.microsoft.com/office/drawing/2014/main" id="{C579AEDF-5362-C2D0-BCA0-25EF3510C302}"/>
              </a:ext>
            </a:extLst>
          </p:cNvPr>
          <p:cNvCxnSpPr>
            <a:cxnSpLocks/>
          </p:cNvCxnSpPr>
          <p:nvPr/>
        </p:nvCxnSpPr>
        <p:spPr>
          <a:xfrm>
            <a:off x="60960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30" name="Google Shape;1025;p38">
            <a:extLst>
              <a:ext uri="{FF2B5EF4-FFF2-40B4-BE49-F238E27FC236}">
                <a16:creationId xmlns:a16="http://schemas.microsoft.com/office/drawing/2014/main" id="{62290215-2E8A-A4C5-21D9-2A8FE73E3D0B}"/>
              </a:ext>
            </a:extLst>
          </p:cNvPr>
          <p:cNvCxnSpPr>
            <a:cxnSpLocks/>
          </p:cNvCxnSpPr>
          <p:nvPr/>
        </p:nvCxnSpPr>
        <p:spPr>
          <a:xfrm>
            <a:off x="6096000"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7216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9"/>
        <p:cNvGrpSpPr/>
        <p:nvPr/>
      </p:nvGrpSpPr>
      <p:grpSpPr>
        <a:xfrm>
          <a:off x="0" y="0"/>
          <a:ext cx="0" cy="0"/>
          <a:chOff x="0" y="0"/>
          <a:chExt cx="0" cy="0"/>
        </a:xfrm>
      </p:grpSpPr>
      <p:sp>
        <p:nvSpPr>
          <p:cNvPr id="200" name="Google Shape;200;p2"/>
          <p:cNvSpPr/>
          <p:nvPr/>
        </p:nvSpPr>
        <p:spPr>
          <a:xfrm>
            <a:off x="0" y="0"/>
            <a:ext cx="12192000" cy="6858000"/>
          </a:xfrm>
          <a:prstGeom prst="rec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1" name="Google Shape;201;p2"/>
          <p:cNvSpPr txBox="1"/>
          <p:nvPr/>
        </p:nvSpPr>
        <p:spPr>
          <a:xfrm>
            <a:off x="762000" y="539817"/>
            <a:ext cx="75540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000" b="1" i="0" u="none" strike="noStrike" cap="none" dirty="0">
                <a:solidFill>
                  <a:schemeClr val="accent4"/>
                </a:solidFill>
                <a:latin typeface="Libre Baskerville"/>
                <a:ea typeface="Libre Baskerville"/>
                <a:cs typeface="Libre Baskerville"/>
                <a:sym typeface="Libre Baskerville"/>
              </a:rPr>
              <a:t>Your Friendly Panelists</a:t>
            </a:r>
            <a:endParaRPr sz="1800" b="0" i="0" u="none" strike="noStrike" cap="none" dirty="0">
              <a:solidFill>
                <a:schemeClr val="accent4"/>
              </a:solidFill>
              <a:latin typeface="Arial"/>
              <a:ea typeface="Arial"/>
              <a:cs typeface="Arial"/>
              <a:sym typeface="Arial"/>
            </a:endParaRPr>
          </a:p>
        </p:txBody>
      </p:sp>
      <p:grpSp>
        <p:nvGrpSpPr>
          <p:cNvPr id="205" name="Google Shape;205;p2"/>
          <p:cNvGrpSpPr/>
          <p:nvPr/>
        </p:nvGrpSpPr>
        <p:grpSpPr>
          <a:xfrm>
            <a:off x="616453" y="-60"/>
            <a:ext cx="11432" cy="1195500"/>
            <a:chOff x="616453" y="-60"/>
            <a:chExt cx="11432" cy="1195500"/>
          </a:xfrm>
        </p:grpSpPr>
        <p:cxnSp>
          <p:nvCxnSpPr>
            <p:cNvPr id="206" name="Google Shape;206;p2"/>
            <p:cNvCxnSpPr/>
            <p:nvPr/>
          </p:nvCxnSpPr>
          <p:spPr>
            <a:xfrm rot="-5400000">
              <a:off x="307785" y="872489"/>
              <a:ext cx="640200" cy="0"/>
            </a:xfrm>
            <a:prstGeom prst="straightConnector1">
              <a:avLst/>
            </a:prstGeom>
            <a:noFill/>
            <a:ln w="25400" cap="flat" cmpd="sng">
              <a:solidFill>
                <a:schemeClr val="accent1"/>
              </a:solidFill>
              <a:prstDash val="solid"/>
              <a:miter lim="800000"/>
              <a:headEnd type="none" w="sm" len="sm"/>
              <a:tailEnd type="none" w="sm" len="sm"/>
            </a:ln>
          </p:spPr>
        </p:cxnSp>
        <p:cxnSp>
          <p:nvCxnSpPr>
            <p:cNvPr id="207" name="Google Shape;207;p2"/>
            <p:cNvCxnSpPr/>
            <p:nvPr/>
          </p:nvCxnSpPr>
          <p:spPr>
            <a:xfrm rot="-5400000">
              <a:off x="18703" y="597690"/>
              <a:ext cx="1195500" cy="0"/>
            </a:xfrm>
            <a:prstGeom prst="straightConnector1">
              <a:avLst/>
            </a:prstGeom>
            <a:noFill/>
            <a:ln w="9525" cap="flat" cmpd="sng">
              <a:solidFill>
                <a:schemeClr val="accent1"/>
              </a:solidFill>
              <a:prstDash val="solid"/>
              <a:miter lim="800000"/>
              <a:headEnd type="none" w="sm" len="sm"/>
              <a:tailEnd type="none" w="sm" len="sm"/>
            </a:ln>
          </p:spPr>
        </p:cxnSp>
      </p:grpSp>
      <p:grpSp>
        <p:nvGrpSpPr>
          <p:cNvPr id="4" name="Group 3">
            <a:extLst>
              <a:ext uri="{FF2B5EF4-FFF2-40B4-BE49-F238E27FC236}">
                <a16:creationId xmlns:a16="http://schemas.microsoft.com/office/drawing/2014/main" id="{892CE193-26CF-0A27-D2CC-8A2B0D33C74C}"/>
              </a:ext>
            </a:extLst>
          </p:cNvPr>
          <p:cNvGrpSpPr/>
          <p:nvPr/>
        </p:nvGrpSpPr>
        <p:grpSpPr>
          <a:xfrm>
            <a:off x="1214149" y="1570256"/>
            <a:ext cx="1883700" cy="4758134"/>
            <a:chOff x="326950" y="1584675"/>
            <a:chExt cx="1883700" cy="4758134"/>
          </a:xfrm>
        </p:grpSpPr>
        <p:pic>
          <p:nvPicPr>
            <p:cNvPr id="202" name="Google Shape;202;p2"/>
            <p:cNvPicPr preferRelativeResize="0"/>
            <p:nvPr/>
          </p:nvPicPr>
          <p:blipFill>
            <a:blip r:embed="rId3"/>
            <a:srcRect l="1" r="1"/>
            <a:stretch/>
          </p:blipFill>
          <p:spPr>
            <a:xfrm>
              <a:off x="326975" y="1584675"/>
              <a:ext cx="1883674" cy="1883700"/>
            </a:xfrm>
            <a:prstGeom prst="ellipse">
              <a:avLst/>
            </a:prstGeom>
            <a:noFill/>
            <a:ln>
              <a:noFill/>
            </a:ln>
          </p:spPr>
        </p:pic>
        <p:sp>
          <p:nvSpPr>
            <p:cNvPr id="208" name="Google Shape;208;p2"/>
            <p:cNvSpPr txBox="1"/>
            <p:nvPr/>
          </p:nvSpPr>
          <p:spPr>
            <a:xfrm>
              <a:off x="326950" y="3711350"/>
              <a:ext cx="1883700" cy="263145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Alice Hendricks</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endParaRPr sz="1900" b="0" i="0" u="none" strike="noStrike" cap="none" dirty="0">
                <a:solidFill>
                  <a:schemeClr val="accent4"/>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dirty="0">
                <a:solidFill>
                  <a:schemeClr val="accent4"/>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chemeClr val="accent4"/>
                  </a:solidFill>
                  <a:latin typeface="Lato"/>
                  <a:ea typeface="Lato"/>
                  <a:cs typeface="Lato"/>
                  <a:sym typeface="Lato"/>
                </a:rPr>
                <a:t>Cause Craft</a:t>
              </a:r>
              <a:br>
                <a:rPr lang="en-US" sz="1900" b="1" i="0" u="none" strike="noStrike" cap="none" dirty="0">
                  <a:solidFill>
                    <a:schemeClr val="accent4"/>
                  </a:solidFill>
                  <a:latin typeface="Lato"/>
                  <a:ea typeface="Lato"/>
                  <a:cs typeface="Lato"/>
                  <a:sym typeface="Lato"/>
                </a:rPr>
              </a:br>
              <a:r>
                <a:rPr lang="en-US" sz="1900" b="1" i="0" u="none" strike="noStrike" cap="none" dirty="0">
                  <a:solidFill>
                    <a:schemeClr val="accent4"/>
                  </a:solidFill>
                  <a:latin typeface="Lato"/>
                  <a:ea typeface="Lato"/>
                  <a:cs typeface="Lato"/>
                  <a:sym typeface="Lato"/>
                </a:rPr>
                <a:t>Consulting</a:t>
              </a:r>
              <a:br>
                <a:rPr lang="en-US" sz="1900" b="1" i="0" u="none" strike="noStrike" cap="none" dirty="0">
                  <a:solidFill>
                    <a:schemeClr val="accent4"/>
                  </a:solidFill>
                  <a:latin typeface="Lato"/>
                  <a:ea typeface="Lato"/>
                  <a:cs typeface="Lato"/>
                  <a:sym typeface="Lato"/>
                </a:rPr>
              </a:br>
              <a:br>
                <a:rPr lang="en-US" sz="1900" b="1" i="0" u="none" strike="noStrike" cap="none" dirty="0">
                  <a:solidFill>
                    <a:schemeClr val="accent4"/>
                  </a:solidFill>
                  <a:latin typeface="Lato"/>
                  <a:ea typeface="Lato"/>
                  <a:cs typeface="Lato"/>
                  <a:sym typeface="Lato"/>
                </a:rPr>
              </a:br>
              <a:endParaRPr sz="1000" b="0" i="1" u="none" strike="noStrike" cap="none" dirty="0">
                <a:solidFill>
                  <a:schemeClr val="accent4"/>
                </a:solidFill>
                <a:latin typeface="Lato"/>
                <a:ea typeface="Lato"/>
                <a:cs typeface="Lato"/>
                <a:sym typeface="Lato"/>
              </a:endParaRPr>
            </a:p>
          </p:txBody>
        </p:sp>
      </p:grpSp>
      <p:grpSp>
        <p:nvGrpSpPr>
          <p:cNvPr id="5" name="Group 4">
            <a:extLst>
              <a:ext uri="{FF2B5EF4-FFF2-40B4-BE49-F238E27FC236}">
                <a16:creationId xmlns:a16="http://schemas.microsoft.com/office/drawing/2014/main" id="{FD984DA4-E293-E83D-AEA0-AD3DA868C529}"/>
              </a:ext>
            </a:extLst>
          </p:cNvPr>
          <p:cNvGrpSpPr/>
          <p:nvPr/>
        </p:nvGrpSpPr>
        <p:grpSpPr>
          <a:xfrm>
            <a:off x="8978051" y="1521161"/>
            <a:ext cx="1999800" cy="4311858"/>
            <a:chOff x="2629816" y="1584675"/>
            <a:chExt cx="1999800" cy="4311858"/>
          </a:xfrm>
        </p:grpSpPr>
        <p:pic>
          <p:nvPicPr>
            <p:cNvPr id="203" name="Google Shape;203;p2" descr="A person standing in front of a brick building  Description automatically generated"/>
            <p:cNvPicPr preferRelativeResize="0"/>
            <p:nvPr/>
          </p:nvPicPr>
          <p:blipFill rotWithShape="1">
            <a:blip r:embed="rId4">
              <a:alphaModFix/>
            </a:blip>
            <a:srcRect t="5239" b="2973"/>
            <a:stretch/>
          </p:blipFill>
          <p:spPr>
            <a:xfrm>
              <a:off x="2731430" y="1584675"/>
              <a:ext cx="1883650" cy="1883702"/>
            </a:xfrm>
            <a:prstGeom prst="ellipse">
              <a:avLst/>
            </a:prstGeom>
            <a:noFill/>
            <a:ln>
              <a:noFill/>
            </a:ln>
          </p:spPr>
        </p:pic>
        <p:sp>
          <p:nvSpPr>
            <p:cNvPr id="209" name="Google Shape;209;p2"/>
            <p:cNvSpPr txBox="1"/>
            <p:nvPr/>
          </p:nvSpPr>
          <p:spPr>
            <a:xfrm>
              <a:off x="2629816" y="3711350"/>
              <a:ext cx="1999800" cy="218518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Misty</a:t>
              </a:r>
              <a:endParaRPr sz="2700" b="1" i="0" u="none" strike="noStrike" cap="none" dirty="0">
                <a:solidFill>
                  <a:schemeClr val="accent4"/>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McLaughlin</a:t>
              </a:r>
              <a:endParaRPr sz="2700" b="1" i="0" u="none" strike="noStrike" cap="none" dirty="0">
                <a:solidFill>
                  <a:schemeClr val="accent4"/>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accent4"/>
                  </a:solidFill>
                  <a:latin typeface="Lato"/>
                  <a:ea typeface="Lato"/>
                  <a:cs typeface="Lato"/>
                  <a:sym typeface="Lato"/>
                </a:rPr>
                <a:t>(She/Her)</a:t>
              </a:r>
              <a:br>
                <a:rPr lang="en-US" sz="1900" b="0" i="0" u="none" strike="noStrike" cap="none" dirty="0">
                  <a:solidFill>
                    <a:schemeClr val="accent4"/>
                  </a:solidFill>
                  <a:latin typeface="Lato"/>
                  <a:ea typeface="Lato"/>
                  <a:cs typeface="Lato"/>
                  <a:sym typeface="Lato"/>
                </a:rPr>
              </a:br>
              <a:endParaRPr sz="1900" b="1" i="0" u="none" strike="noStrike" cap="none" dirty="0">
                <a:solidFill>
                  <a:schemeClr val="accent4"/>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chemeClr val="accent4"/>
                  </a:solidFill>
                  <a:latin typeface="Lato"/>
                  <a:ea typeface="Lato"/>
                  <a:cs typeface="Lato"/>
                  <a:sym typeface="Lato"/>
                </a:rPr>
                <a:t>Cause Craft</a:t>
              </a:r>
            </a:p>
            <a:p>
              <a:pPr marL="0" marR="0" lvl="0" indent="0" algn="ctr" rtl="0">
                <a:lnSpc>
                  <a:spcPct val="100000"/>
                </a:lnSpc>
                <a:spcBef>
                  <a:spcPts val="0"/>
                </a:spcBef>
                <a:spcAft>
                  <a:spcPts val="0"/>
                </a:spcAft>
                <a:buClr>
                  <a:srgbClr val="000000"/>
                </a:buClr>
                <a:buSzPts val="1900"/>
                <a:buFont typeface="Arial"/>
                <a:buNone/>
              </a:pPr>
              <a:r>
                <a:rPr lang="en-US" sz="1900" b="1" dirty="0">
                  <a:solidFill>
                    <a:schemeClr val="accent4"/>
                  </a:solidFill>
                  <a:latin typeface="Lato"/>
                  <a:ea typeface="Lato"/>
                  <a:cs typeface="Lato"/>
                  <a:sym typeface="Lato"/>
                </a:rPr>
                <a:t>Consulting</a:t>
              </a:r>
              <a:endParaRPr sz="1000" b="0" i="1" u="none" strike="noStrike" cap="none" dirty="0">
                <a:solidFill>
                  <a:schemeClr val="accent4"/>
                </a:solidFill>
                <a:latin typeface="Lato"/>
                <a:ea typeface="Lato"/>
                <a:cs typeface="Lato"/>
                <a:sym typeface="Lato"/>
              </a:endParaRPr>
            </a:p>
          </p:txBody>
        </p:sp>
      </p:grpSp>
      <p:grpSp>
        <p:nvGrpSpPr>
          <p:cNvPr id="2" name="Group 1">
            <a:extLst>
              <a:ext uri="{FF2B5EF4-FFF2-40B4-BE49-F238E27FC236}">
                <a16:creationId xmlns:a16="http://schemas.microsoft.com/office/drawing/2014/main" id="{BA3D2479-C57C-24EF-9F0D-A883D61A4DF5}"/>
              </a:ext>
            </a:extLst>
          </p:cNvPr>
          <p:cNvGrpSpPr/>
          <p:nvPr/>
        </p:nvGrpSpPr>
        <p:grpSpPr>
          <a:xfrm>
            <a:off x="3796425" y="1570256"/>
            <a:ext cx="2097000" cy="4445906"/>
            <a:chOff x="7467713" y="1604516"/>
            <a:chExt cx="2097000" cy="4445906"/>
          </a:xfrm>
        </p:grpSpPr>
        <p:sp>
          <p:nvSpPr>
            <p:cNvPr id="211" name="Google Shape;211;p2"/>
            <p:cNvSpPr txBox="1"/>
            <p:nvPr/>
          </p:nvSpPr>
          <p:spPr>
            <a:xfrm>
              <a:off x="7467713" y="3711350"/>
              <a:ext cx="2097000" cy="233907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Karla</a:t>
              </a:r>
            </a:p>
            <a:p>
              <a:pPr marL="0" marR="0" lvl="0" indent="0" algn="ctr" rtl="0">
                <a:lnSpc>
                  <a:spcPct val="100000"/>
                </a:lnSpc>
                <a:spcBef>
                  <a:spcPts val="0"/>
                </a:spcBef>
                <a:spcAft>
                  <a:spcPts val="0"/>
                </a:spcAft>
                <a:buClr>
                  <a:srgbClr val="000000"/>
                </a:buClr>
                <a:buSzPts val="2700"/>
                <a:buFont typeface="Arial"/>
                <a:buNone/>
              </a:pPr>
              <a:r>
                <a:rPr lang="en-US" sz="2700" b="1" dirty="0">
                  <a:solidFill>
                    <a:schemeClr val="accent4"/>
                  </a:solidFill>
                  <a:latin typeface="Lato"/>
                  <a:ea typeface="Lato"/>
                  <a:cs typeface="Lato"/>
                  <a:sym typeface="Lato"/>
                </a:rPr>
                <a:t>Capers</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br>
                <a:rPr lang="en-US" sz="1900" b="0" i="0" u="none" strike="noStrike" cap="none" dirty="0">
                  <a:solidFill>
                    <a:schemeClr val="accent4"/>
                  </a:solidFill>
                  <a:latin typeface="Lato"/>
                  <a:ea typeface="Lato"/>
                  <a:cs typeface="Lato"/>
                  <a:sym typeface="Lato"/>
                </a:rPr>
              </a:br>
              <a:br>
                <a:rPr lang="en-US" sz="1900" b="0" i="0" u="none" strike="noStrike" cap="none" dirty="0">
                  <a:solidFill>
                    <a:schemeClr val="accent4"/>
                  </a:solidFill>
                  <a:latin typeface="Lato"/>
                  <a:ea typeface="Lato"/>
                  <a:cs typeface="Lato"/>
                  <a:sym typeface="Lato"/>
                </a:rPr>
              </a:br>
              <a:r>
                <a:rPr lang="en-US" sz="1900" b="1" i="0" u="none" strike="noStrike" cap="none" dirty="0">
                  <a:solidFill>
                    <a:schemeClr val="accent4"/>
                  </a:solidFill>
                  <a:latin typeface="Lato"/>
                  <a:ea typeface="Lato"/>
                  <a:cs typeface="Lato"/>
                  <a:sym typeface="Lato"/>
                </a:rPr>
                <a:t>Oxfam America</a:t>
              </a:r>
              <a:br>
                <a:rPr lang="en-US" sz="1900" b="1" i="0" u="none" strike="noStrike" cap="none" dirty="0">
                  <a:solidFill>
                    <a:schemeClr val="accent4"/>
                  </a:solidFill>
                  <a:latin typeface="Lato"/>
                  <a:ea typeface="Lato"/>
                  <a:cs typeface="Lato"/>
                  <a:sym typeface="Lato"/>
                </a:rPr>
              </a:br>
              <a:br>
                <a:rPr lang="en-US" sz="1900" b="1" i="0" u="none" strike="noStrike" cap="none" dirty="0">
                  <a:solidFill>
                    <a:schemeClr val="accent4"/>
                  </a:solidFill>
                  <a:latin typeface="Lato"/>
                  <a:ea typeface="Lato"/>
                  <a:cs typeface="Lato"/>
                  <a:sym typeface="Lato"/>
                </a:rPr>
              </a:br>
              <a:endParaRPr sz="1000" b="0" i="1" u="none" strike="noStrike" cap="none" dirty="0">
                <a:solidFill>
                  <a:schemeClr val="accent4"/>
                </a:solidFill>
                <a:latin typeface="Lato"/>
                <a:ea typeface="Lato"/>
                <a:cs typeface="Lato"/>
                <a:sym typeface="Lato"/>
              </a:endParaRPr>
            </a:p>
          </p:txBody>
        </p:sp>
        <p:pic>
          <p:nvPicPr>
            <p:cNvPr id="213" name="Google Shape;213;p2"/>
            <p:cNvPicPr preferRelativeResize="0"/>
            <p:nvPr/>
          </p:nvPicPr>
          <p:blipFill rotWithShape="1">
            <a:blip r:embed="rId5"/>
            <a:srcRect l="546" r="546"/>
            <a:stretch/>
          </p:blipFill>
          <p:spPr>
            <a:xfrm>
              <a:off x="7543800" y="1604516"/>
              <a:ext cx="1883650" cy="1858744"/>
            </a:xfrm>
            <a:prstGeom prst="ellipse">
              <a:avLst/>
            </a:prstGeom>
            <a:noFill/>
            <a:ln>
              <a:noFill/>
            </a:ln>
          </p:spPr>
        </p:pic>
      </p:grpSp>
      <p:grpSp>
        <p:nvGrpSpPr>
          <p:cNvPr id="3" name="Group 2">
            <a:extLst>
              <a:ext uri="{FF2B5EF4-FFF2-40B4-BE49-F238E27FC236}">
                <a16:creationId xmlns:a16="http://schemas.microsoft.com/office/drawing/2014/main" id="{BF3E1F21-BC3E-56D2-51BA-B826FA12E0EE}"/>
              </a:ext>
            </a:extLst>
          </p:cNvPr>
          <p:cNvGrpSpPr/>
          <p:nvPr/>
        </p:nvGrpSpPr>
        <p:grpSpPr>
          <a:xfrm>
            <a:off x="6435838" y="1547652"/>
            <a:ext cx="1999800" cy="5053285"/>
            <a:chOff x="9886712" y="1581912"/>
            <a:chExt cx="1999800" cy="5053285"/>
          </a:xfrm>
        </p:grpSpPr>
        <p:sp>
          <p:nvSpPr>
            <p:cNvPr id="212" name="Google Shape;212;p2"/>
            <p:cNvSpPr txBox="1"/>
            <p:nvPr/>
          </p:nvSpPr>
          <p:spPr>
            <a:xfrm>
              <a:off x="9886712" y="3711350"/>
              <a:ext cx="1999800" cy="292384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Julia</a:t>
              </a:r>
            </a:p>
            <a:p>
              <a:pPr marL="0" marR="0" lvl="0" indent="0" algn="ctr" rtl="0">
                <a:lnSpc>
                  <a:spcPct val="100000"/>
                </a:lnSpc>
                <a:spcBef>
                  <a:spcPts val="0"/>
                </a:spcBef>
                <a:spcAft>
                  <a:spcPts val="0"/>
                </a:spcAft>
                <a:buClr>
                  <a:srgbClr val="000000"/>
                </a:buClr>
                <a:buSzPts val="2700"/>
                <a:buFont typeface="Arial"/>
                <a:buNone/>
              </a:pPr>
              <a:r>
                <a:rPr lang="en-US" sz="2700" b="1" dirty="0" err="1">
                  <a:solidFill>
                    <a:schemeClr val="accent4"/>
                  </a:solidFill>
                  <a:latin typeface="Lato"/>
                  <a:ea typeface="Lato"/>
                  <a:cs typeface="Lato"/>
                  <a:sym typeface="Lato"/>
                </a:rPr>
                <a:t>Toepfer</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br>
                <a:rPr lang="en-US" sz="1900" b="0" i="0" u="none" strike="noStrike" cap="none" dirty="0">
                  <a:solidFill>
                    <a:schemeClr val="accent4"/>
                  </a:solidFill>
                  <a:latin typeface="Lato"/>
                  <a:ea typeface="Lato"/>
                  <a:cs typeface="Lato"/>
                  <a:sym typeface="Lato"/>
                </a:rPr>
              </a:br>
              <a:br>
                <a:rPr lang="en-US" sz="1900" b="0" i="0" u="none" strike="noStrike" cap="none" dirty="0">
                  <a:solidFill>
                    <a:schemeClr val="accent4"/>
                  </a:solidFill>
                  <a:latin typeface="Lato"/>
                  <a:ea typeface="Lato"/>
                  <a:cs typeface="Lato"/>
                  <a:sym typeface="Lato"/>
                </a:rPr>
              </a:br>
              <a:r>
                <a:rPr lang="en-US" sz="1900" b="1" i="0" u="none" strike="noStrike" cap="none" dirty="0">
                  <a:solidFill>
                    <a:schemeClr val="accent4"/>
                  </a:solidFill>
                  <a:latin typeface="Lato"/>
                  <a:ea typeface="Lato"/>
                  <a:cs typeface="Lato"/>
                  <a:sym typeface="Lato"/>
                </a:rPr>
                <a:t>National Immigrant Justice Center</a:t>
              </a:r>
              <a:br>
                <a:rPr lang="en-US" sz="1900" b="1" i="0" u="none" strike="noStrike" cap="none" dirty="0">
                  <a:solidFill>
                    <a:schemeClr val="accent4"/>
                  </a:solidFill>
                  <a:latin typeface="Lato"/>
                  <a:ea typeface="Lato"/>
                  <a:cs typeface="Lato"/>
                  <a:sym typeface="Lato"/>
                </a:rPr>
              </a:br>
              <a:br>
                <a:rPr lang="en-US" sz="1900" b="1" i="0" u="none" strike="noStrike" cap="none" dirty="0">
                  <a:solidFill>
                    <a:schemeClr val="accent4"/>
                  </a:solidFill>
                  <a:latin typeface="Lato"/>
                  <a:ea typeface="Lato"/>
                  <a:cs typeface="Lato"/>
                  <a:sym typeface="Lato"/>
                </a:rPr>
              </a:br>
              <a:endParaRPr sz="1000" b="0" i="1" u="none" strike="noStrike" cap="none" dirty="0">
                <a:solidFill>
                  <a:schemeClr val="accent4"/>
                </a:solidFill>
                <a:latin typeface="Lato"/>
                <a:ea typeface="Lato"/>
                <a:cs typeface="Lato"/>
                <a:sym typeface="Lato"/>
              </a:endParaRPr>
            </a:p>
          </p:txBody>
        </p:sp>
        <p:pic>
          <p:nvPicPr>
            <p:cNvPr id="214" name="Google Shape;214;p2"/>
            <p:cNvPicPr preferRelativeResize="0"/>
            <p:nvPr/>
          </p:nvPicPr>
          <p:blipFill>
            <a:blip r:embed="rId6"/>
            <a:srcRect/>
            <a:stretch/>
          </p:blipFill>
          <p:spPr>
            <a:xfrm>
              <a:off x="9985299" y="1581912"/>
              <a:ext cx="1883650" cy="1906304"/>
            </a:xfrm>
            <a:prstGeom prst="ellipse">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62000" y="500148"/>
            <a:ext cx="90138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dk1"/>
                </a:solidFill>
                <a:latin typeface="Libre Baskerville"/>
                <a:ea typeface="Libre Baskerville"/>
                <a:cs typeface="Libre Baskerville"/>
                <a:sym typeface="Libre Baskerville"/>
              </a:rPr>
              <a:t>Solutions: The Laundry List</a:t>
            </a:r>
            <a:endParaRPr lang="en-US" sz="1200" b="1" dirty="0">
              <a:solidFill>
                <a:schemeClr val="tx1"/>
              </a:solidFill>
              <a:uFillTx/>
            </a:endParaRPr>
          </a:p>
        </p:txBody>
      </p:sp>
      <p:sp>
        <p:nvSpPr>
          <p:cNvPr id="11" name="Google Shape;244;p5">
            <a:extLst>
              <a:ext uri="{FF2B5EF4-FFF2-40B4-BE49-F238E27FC236}">
                <a16:creationId xmlns:a16="http://schemas.microsoft.com/office/drawing/2014/main" id="{F6F4FD5A-17D5-1D1B-A72E-6E4BF18205D9}"/>
              </a:ext>
            </a:extLst>
          </p:cNvPr>
          <p:cNvSpPr txBox="1">
            <a:spLocks/>
          </p:cNvSpPr>
          <p:nvPr/>
        </p:nvSpPr>
        <p:spPr>
          <a:xfrm>
            <a:off x="834188" y="1332801"/>
            <a:ext cx="5212080" cy="5170606"/>
          </a:xfrm>
          <a:prstGeom prst="rect">
            <a:avLst/>
          </a:prstGeom>
          <a:noFill/>
          <a:ln>
            <a:noFill/>
          </a:ln>
        </p:spPr>
        <p:txBody>
          <a:bodyPr spcFirstLastPara="1" wrap="square" lIns="91425" tIns="45700" rIns="91425" bIns="45700" anchor="t" anchorCtr="0">
            <a:spAutoFit/>
          </a:bodyPr>
          <a:lstStyle/>
          <a:p>
            <a:pPr marL="25400">
              <a:spcBef>
                <a:spcPts val="600"/>
              </a:spcBef>
              <a:buClr>
                <a:schemeClr val="dk1"/>
              </a:buClr>
              <a:buSzPts val="2400"/>
            </a:pPr>
            <a:r>
              <a:rPr lang="en-US" sz="2000" b="1" dirty="0">
                <a:solidFill>
                  <a:schemeClr val="dk1"/>
                </a:solidFill>
                <a:latin typeface="Lato"/>
                <a:ea typeface="Lato"/>
                <a:cs typeface="Lato"/>
                <a:sym typeface="Lato"/>
              </a:rPr>
              <a:t>Hard Tools</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Collaboration </a:t>
            </a:r>
            <a:r>
              <a:rPr lang="en-US" sz="2000" b="1" dirty="0">
                <a:solidFill>
                  <a:schemeClr val="accent2"/>
                </a:solidFill>
                <a:latin typeface="Lato"/>
                <a:ea typeface="Lato"/>
                <a:cs typeface="Lato"/>
                <a:sym typeface="Lato"/>
              </a:rPr>
              <a:t>Roadmap</a:t>
            </a:r>
            <a:r>
              <a:rPr lang="en-US" sz="2000" dirty="0">
                <a:solidFill>
                  <a:schemeClr val="dk1"/>
                </a:solidFill>
                <a:latin typeface="Lato"/>
                <a:ea typeface="Lato"/>
                <a:cs typeface="Lato"/>
                <a:sym typeface="Lato"/>
              </a:rPr>
              <a:t>, joint Comms-Dev </a:t>
            </a:r>
            <a:r>
              <a:rPr lang="en-US" sz="2000" b="1" dirty="0">
                <a:solidFill>
                  <a:schemeClr val="accent2"/>
                </a:solidFill>
                <a:latin typeface="Lato"/>
                <a:ea typeface="Lato"/>
                <a:cs typeface="Lato"/>
                <a:sym typeface="Lato"/>
              </a:rPr>
              <a:t>Charter</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Shared </a:t>
            </a:r>
            <a:r>
              <a:rPr lang="en-US" sz="2000" b="1" dirty="0">
                <a:solidFill>
                  <a:schemeClr val="accent2"/>
                </a:solidFill>
                <a:latin typeface="Lato"/>
                <a:ea typeface="Lato"/>
                <a:cs typeface="Lato"/>
                <a:sym typeface="Lato"/>
              </a:rPr>
              <a:t>planning process </a:t>
            </a:r>
            <a:r>
              <a:rPr lang="en-US" sz="2000" dirty="0">
                <a:solidFill>
                  <a:schemeClr val="dk1"/>
                </a:solidFill>
                <a:latin typeface="Lato"/>
                <a:ea typeface="Lato"/>
                <a:cs typeface="Lato"/>
                <a:sym typeface="Lato"/>
              </a:rPr>
              <a:t>&amp; KPIs</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Comprehensive </a:t>
            </a:r>
            <a:r>
              <a:rPr lang="en-US" sz="2000" b="1" dirty="0">
                <a:solidFill>
                  <a:schemeClr val="accent2"/>
                </a:solidFill>
                <a:latin typeface="Lato"/>
                <a:ea typeface="Lato"/>
                <a:cs typeface="Lato"/>
                <a:sym typeface="Lato"/>
              </a:rPr>
              <a:t>calendar</a:t>
            </a:r>
          </a:p>
          <a:p>
            <a:pPr marL="368300" indent="-342900">
              <a:spcBef>
                <a:spcPts val="600"/>
              </a:spcBef>
              <a:buClr>
                <a:schemeClr val="dk1"/>
              </a:buClr>
              <a:buSzPts val="2400"/>
              <a:buFont typeface="Arial" panose="020B0604020202020204" pitchFamily="34" charset="0"/>
              <a:buChar char="•"/>
            </a:pPr>
            <a:r>
              <a:rPr lang="en-US" sz="2000" b="1" dirty="0">
                <a:solidFill>
                  <a:schemeClr val="accent2"/>
                </a:solidFill>
                <a:latin typeface="Lato"/>
                <a:ea typeface="Lato"/>
                <a:cs typeface="Lato"/>
                <a:sym typeface="Lato"/>
              </a:rPr>
              <a:t>Message</a:t>
            </a:r>
            <a:r>
              <a:rPr lang="en-US" sz="2000" dirty="0">
                <a:solidFill>
                  <a:schemeClr val="dk1"/>
                </a:solidFill>
                <a:latin typeface="Lato"/>
                <a:ea typeface="Lato"/>
                <a:cs typeface="Lato"/>
                <a:sym typeface="Lato"/>
              </a:rPr>
              <a:t> hierarchies</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Clear policies between departments, including </a:t>
            </a:r>
            <a:r>
              <a:rPr lang="en-US" sz="2000" b="1" dirty="0">
                <a:solidFill>
                  <a:schemeClr val="accent2"/>
                </a:solidFill>
                <a:latin typeface="Lato"/>
                <a:ea typeface="Lato"/>
                <a:cs typeface="Lato"/>
                <a:sym typeface="Lato"/>
              </a:rPr>
              <a:t>processes with decision rights</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Centralized </a:t>
            </a:r>
            <a:r>
              <a:rPr lang="en-US" sz="2000" b="1" dirty="0">
                <a:solidFill>
                  <a:schemeClr val="accent2"/>
                </a:solidFill>
                <a:latin typeface="Lato"/>
                <a:ea typeface="Lato"/>
                <a:cs typeface="Lato"/>
                <a:sym typeface="Lato"/>
              </a:rPr>
              <a:t>documentation</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Shared </a:t>
            </a:r>
            <a:r>
              <a:rPr lang="en-US" sz="2000" b="1" dirty="0">
                <a:solidFill>
                  <a:schemeClr val="accent2"/>
                </a:solidFill>
                <a:latin typeface="Lato"/>
                <a:ea typeface="Lato"/>
                <a:cs typeface="Lato"/>
                <a:sym typeface="Lato"/>
              </a:rPr>
              <a:t>content assets</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A shared </a:t>
            </a:r>
            <a:r>
              <a:rPr lang="en-US" sz="2000" b="1" dirty="0">
                <a:solidFill>
                  <a:schemeClr val="accent2"/>
                </a:solidFill>
                <a:latin typeface="Lato"/>
                <a:ea typeface="Lato"/>
                <a:cs typeface="Lato"/>
                <a:sym typeface="Lato"/>
              </a:rPr>
              <a:t>integration and project management team</a:t>
            </a:r>
          </a:p>
          <a:p>
            <a:pPr marL="36830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Working with outside strategy &amp; planning firms as neutral, </a:t>
            </a:r>
            <a:r>
              <a:rPr lang="en-US" sz="2000" b="1" dirty="0">
                <a:solidFill>
                  <a:schemeClr val="accent2"/>
                </a:solidFill>
                <a:latin typeface="Lato"/>
                <a:ea typeface="Lato"/>
                <a:cs typeface="Lato"/>
                <a:sym typeface="Lato"/>
              </a:rPr>
              <a:t>expert 3rd parties</a:t>
            </a:r>
          </a:p>
        </p:txBody>
      </p:sp>
      <p:sp>
        <p:nvSpPr>
          <p:cNvPr id="2" name="Google Shape;244;p5">
            <a:extLst>
              <a:ext uri="{FF2B5EF4-FFF2-40B4-BE49-F238E27FC236}">
                <a16:creationId xmlns:a16="http://schemas.microsoft.com/office/drawing/2014/main" id="{1A2EF398-14FF-F186-7E30-C68685D05502}"/>
              </a:ext>
            </a:extLst>
          </p:cNvPr>
          <p:cNvSpPr txBox="1">
            <a:spLocks/>
          </p:cNvSpPr>
          <p:nvPr/>
        </p:nvSpPr>
        <p:spPr>
          <a:xfrm>
            <a:off x="6265865" y="1332800"/>
            <a:ext cx="5212080" cy="5478382"/>
          </a:xfrm>
          <a:prstGeom prst="rect">
            <a:avLst/>
          </a:prstGeom>
          <a:noFill/>
          <a:ln>
            <a:noFill/>
          </a:ln>
        </p:spPr>
        <p:txBody>
          <a:bodyPr spcFirstLastPara="1" wrap="square" lIns="91425" tIns="45700" rIns="91425" bIns="45700" anchor="t" anchorCtr="0">
            <a:spAutoFit/>
          </a:bodyPr>
          <a:lstStyle/>
          <a:p>
            <a:pPr marL="25400" lvl="0">
              <a:spcBef>
                <a:spcPts val="600"/>
              </a:spcBef>
              <a:buClr>
                <a:schemeClr val="dk1"/>
              </a:buClr>
              <a:buSzPts val="2400"/>
            </a:pPr>
            <a:r>
              <a:rPr lang="en-US" sz="2000" b="1" dirty="0">
                <a:solidFill>
                  <a:schemeClr val="dk1"/>
                </a:solidFill>
                <a:latin typeface="Lato"/>
                <a:ea typeface="Lato"/>
                <a:cs typeface="Lato"/>
                <a:sym typeface="Lato"/>
              </a:rPr>
              <a:t>Soft Tools</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Take it off of email, to </a:t>
            </a:r>
            <a:r>
              <a:rPr lang="en-US" sz="2000" b="1" dirty="0">
                <a:solidFill>
                  <a:schemeClr val="accent2"/>
                </a:solidFill>
                <a:latin typeface="Lato"/>
                <a:ea typeface="Lato"/>
                <a:cs typeface="Lato"/>
                <a:sym typeface="Lato"/>
              </a:rPr>
              <a:t>phone or web conference</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Mutual </a:t>
            </a:r>
            <a:r>
              <a:rPr lang="en-US" sz="2000" b="1" dirty="0">
                <a:solidFill>
                  <a:schemeClr val="accent2"/>
                </a:solidFill>
                <a:latin typeface="Lato"/>
                <a:ea typeface="Lato"/>
                <a:cs typeface="Lato"/>
                <a:sym typeface="Lato"/>
              </a:rPr>
              <a:t>visibility into audiences</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Daily </a:t>
            </a:r>
            <a:r>
              <a:rPr lang="en-US" sz="2000" b="1" dirty="0">
                <a:solidFill>
                  <a:schemeClr val="accent2"/>
                </a:solidFill>
                <a:latin typeface="Lato"/>
                <a:ea typeface="Lato"/>
                <a:cs typeface="Lato"/>
                <a:sym typeface="Lato"/>
              </a:rPr>
              <a:t>huddles</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Recognize that Comms and Dev are 2 </a:t>
            </a:r>
            <a:r>
              <a:rPr lang="en-US" sz="2000" b="1" dirty="0">
                <a:solidFill>
                  <a:schemeClr val="accent2"/>
                </a:solidFill>
                <a:latin typeface="Lato"/>
                <a:ea typeface="Lato"/>
                <a:cs typeface="Lato"/>
                <a:sym typeface="Lato"/>
              </a:rPr>
              <a:t>distinct skillsets</a:t>
            </a:r>
            <a:r>
              <a:rPr lang="en-US" sz="2000" dirty="0">
                <a:solidFill>
                  <a:schemeClr val="dk1"/>
                </a:solidFill>
                <a:latin typeface="Lato"/>
                <a:ea typeface="Lato"/>
                <a:cs typeface="Lato"/>
                <a:sym typeface="Lato"/>
              </a:rPr>
              <a:t>, need 2 diff profiles</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No one in a straight “</a:t>
            </a:r>
            <a:r>
              <a:rPr lang="en-US" sz="2000" b="1" dirty="0">
                <a:solidFill>
                  <a:schemeClr val="accent2"/>
                </a:solidFill>
                <a:latin typeface="Lato"/>
                <a:ea typeface="Lato"/>
                <a:cs typeface="Lato"/>
                <a:sym typeface="Lato"/>
              </a:rPr>
              <a:t>service provider</a:t>
            </a:r>
            <a:r>
              <a:rPr lang="en-US" sz="2000" dirty="0">
                <a:solidFill>
                  <a:schemeClr val="dk1"/>
                </a:solidFill>
                <a:latin typeface="Lato"/>
                <a:ea typeface="Lato"/>
                <a:cs typeface="Lato"/>
                <a:sym typeface="Lato"/>
              </a:rPr>
              <a:t>” role </a:t>
            </a:r>
          </a:p>
          <a:p>
            <a:pPr marL="368300" lvl="0" indent="-342900">
              <a:spcBef>
                <a:spcPts val="600"/>
              </a:spcBef>
              <a:buClr>
                <a:schemeClr val="dk1"/>
              </a:buClr>
              <a:buSzPts val="2400"/>
              <a:buFont typeface="Arial" panose="020B0604020202020204" pitchFamily="34" charset="0"/>
              <a:buChar char="•"/>
            </a:pPr>
            <a:r>
              <a:rPr lang="en-US" sz="2000" b="1" dirty="0">
                <a:solidFill>
                  <a:schemeClr val="accent2"/>
                </a:solidFill>
                <a:latin typeface="Lato"/>
                <a:ea typeface="Lato"/>
                <a:cs typeface="Lato"/>
                <a:sym typeface="Lato"/>
              </a:rPr>
              <a:t>Senior alignment </a:t>
            </a:r>
            <a:r>
              <a:rPr lang="en-US" sz="2000" dirty="0">
                <a:solidFill>
                  <a:schemeClr val="dk1"/>
                </a:solidFill>
                <a:latin typeface="Lato"/>
                <a:ea typeface="Lato"/>
                <a:cs typeface="Lato"/>
                <a:sym typeface="Lato"/>
              </a:rPr>
              <a:t>(in addition to ICs)</a:t>
            </a:r>
          </a:p>
          <a:p>
            <a:pPr marL="368300" lvl="0" indent="-342900">
              <a:spcBef>
                <a:spcPts val="600"/>
              </a:spcBef>
              <a:buClr>
                <a:schemeClr val="dk1"/>
              </a:buClr>
              <a:buSzPts val="2400"/>
              <a:buFont typeface="Arial" panose="020B0604020202020204" pitchFamily="34" charset="0"/>
              <a:buChar char="•"/>
            </a:pPr>
            <a:r>
              <a:rPr lang="en-US" sz="2000" b="1" dirty="0">
                <a:solidFill>
                  <a:schemeClr val="accent2"/>
                </a:solidFill>
                <a:latin typeface="Lato"/>
                <a:ea typeface="Lato"/>
                <a:cs typeface="Lato"/>
                <a:sym typeface="Lato"/>
              </a:rPr>
              <a:t>Sharing results</a:t>
            </a:r>
            <a:r>
              <a:rPr lang="en-US" sz="2000" dirty="0">
                <a:solidFill>
                  <a:schemeClr val="dk1"/>
                </a:solidFill>
                <a:latin typeface="Lato"/>
                <a:ea typeface="Lato"/>
                <a:cs typeface="Lato"/>
                <a:sym typeface="Lato"/>
              </a:rPr>
              <a:t>, especially using data to demonstrate what works</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Dev-Comms “</a:t>
            </a:r>
            <a:r>
              <a:rPr lang="en-US" sz="2000" b="1" dirty="0">
                <a:solidFill>
                  <a:schemeClr val="accent2"/>
                </a:solidFill>
                <a:latin typeface="Lato"/>
                <a:ea typeface="Lato"/>
                <a:cs typeface="Lato"/>
                <a:sym typeface="Lato"/>
              </a:rPr>
              <a:t>mini retreats</a:t>
            </a:r>
            <a:r>
              <a:rPr lang="en-US" sz="2000" dirty="0">
                <a:solidFill>
                  <a:schemeClr val="dk1"/>
                </a:solidFill>
                <a:latin typeface="Lato"/>
                <a:ea typeface="Lato"/>
                <a:cs typeface="Lato"/>
                <a:sym typeface="Lato"/>
              </a:rPr>
              <a:t>” 2x/year</a:t>
            </a:r>
          </a:p>
          <a:p>
            <a:pPr marL="368300" lvl="0" indent="-342900">
              <a:spcBef>
                <a:spcPts val="600"/>
              </a:spcBef>
              <a:buClr>
                <a:schemeClr val="dk1"/>
              </a:buClr>
              <a:buSzPts val="2400"/>
              <a:buFont typeface="Arial" panose="020B0604020202020204" pitchFamily="34" charset="0"/>
              <a:buChar char="•"/>
            </a:pPr>
            <a:r>
              <a:rPr lang="en-US" sz="2000" dirty="0">
                <a:solidFill>
                  <a:schemeClr val="dk1"/>
                </a:solidFill>
                <a:latin typeface="Lato"/>
                <a:ea typeface="Lato"/>
                <a:cs typeface="Lato"/>
                <a:sym typeface="Lato"/>
              </a:rPr>
              <a:t>Sense of </a:t>
            </a:r>
            <a:r>
              <a:rPr lang="en-US" sz="2000" b="1" dirty="0">
                <a:solidFill>
                  <a:schemeClr val="accent2"/>
                </a:solidFill>
                <a:latin typeface="Lato"/>
                <a:ea typeface="Lato"/>
                <a:cs typeface="Lato"/>
                <a:sym typeface="Lato"/>
              </a:rPr>
              <a:t>joint ownership </a:t>
            </a:r>
            <a:r>
              <a:rPr lang="en-US" sz="2000" dirty="0">
                <a:solidFill>
                  <a:schemeClr val="dk1"/>
                </a:solidFill>
                <a:latin typeface="Lato"/>
                <a:ea typeface="Lato"/>
                <a:cs typeface="Lato"/>
                <a:sym typeface="Lato"/>
              </a:rPr>
              <a:t>and collaboration</a:t>
            </a:r>
          </a:p>
        </p:txBody>
      </p:sp>
      <p:pic>
        <p:nvPicPr>
          <p:cNvPr id="3" name="Google Shape;247;p5">
            <a:extLst>
              <a:ext uri="{FF2B5EF4-FFF2-40B4-BE49-F238E27FC236}">
                <a16:creationId xmlns:a16="http://schemas.microsoft.com/office/drawing/2014/main" id="{093CC8F3-8DBE-5CFD-CAE9-B04A843B276A}"/>
              </a:ext>
            </a:extLst>
          </p:cNvPr>
          <p:cNvPicPr preferRelativeResize="0"/>
          <p:nvPr/>
        </p:nvPicPr>
        <p:blipFill rotWithShape="1">
          <a:blip r:embed="rId3"/>
          <a:srcRect/>
          <a:stretch/>
        </p:blipFill>
        <p:spPr>
          <a:xfrm>
            <a:off x="10717732" y="5791238"/>
            <a:ext cx="1280160" cy="960120"/>
          </a:xfrm>
          <a:prstGeom prst="rect">
            <a:avLst/>
          </a:prstGeom>
          <a:noFill/>
          <a:ln>
            <a:noFill/>
          </a:ln>
        </p:spPr>
      </p:pic>
    </p:spTree>
    <p:extLst>
      <p:ext uri="{BB962C8B-B14F-4D97-AF65-F5344CB8AC3E}">
        <p14:creationId xmlns:p14="http://schemas.microsoft.com/office/powerpoint/2010/main" val="400880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32"/>
        <p:cNvGrpSpPr/>
        <p:nvPr/>
      </p:nvGrpSpPr>
      <p:grpSpPr>
        <a:xfrm>
          <a:off x="0" y="0"/>
          <a:ext cx="0" cy="0"/>
          <a:chOff x="0" y="0"/>
          <a:chExt cx="0" cy="0"/>
        </a:xfrm>
      </p:grpSpPr>
      <p:sp>
        <p:nvSpPr>
          <p:cNvPr id="1034" name="Google Shape;1034;p39"/>
          <p:cNvSpPr txBox="1"/>
          <p:nvPr/>
        </p:nvSpPr>
        <p:spPr>
          <a:xfrm>
            <a:off x="8184961" y="1575291"/>
            <a:ext cx="364260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sym typeface="Libre Baskerville"/>
              </a:rPr>
              <a:t>Project Charters / Terms of Reference</a:t>
            </a:r>
            <a:endParaRPr sz="3200" dirty="0">
              <a:latin typeface="Lato" panose="020F0502020204030203" pitchFamily="34" charset="0"/>
              <a:ea typeface="Lato" panose="020F0502020204030203" pitchFamily="34" charset="0"/>
              <a:cs typeface="Lato" panose="020F0502020204030203" pitchFamily="34" charset="0"/>
            </a:endParaRPr>
          </a:p>
        </p:txBody>
      </p:sp>
      <p:grpSp>
        <p:nvGrpSpPr>
          <p:cNvPr id="1035" name="Google Shape;1035;p39"/>
          <p:cNvGrpSpPr/>
          <p:nvPr/>
        </p:nvGrpSpPr>
        <p:grpSpPr>
          <a:xfrm>
            <a:off x="8325801" y="1452007"/>
            <a:ext cx="2997957" cy="11431"/>
            <a:chOff x="8025035" y="4500919"/>
            <a:chExt cx="2997957" cy="11431"/>
          </a:xfrm>
        </p:grpSpPr>
        <p:cxnSp>
          <p:nvCxnSpPr>
            <p:cNvPr id="1036" name="Google Shape;1036;p39"/>
            <p:cNvCxnSpPr/>
            <p:nvPr/>
          </p:nvCxnSpPr>
          <p:spPr>
            <a:xfrm>
              <a:off x="8025035" y="4500919"/>
              <a:ext cx="1085850" cy="1"/>
            </a:xfrm>
            <a:prstGeom prst="straightConnector1">
              <a:avLst/>
            </a:prstGeom>
            <a:noFill/>
            <a:ln w="25400" cap="flat" cmpd="sng">
              <a:solidFill>
                <a:schemeClr val="lt1"/>
              </a:solidFill>
              <a:prstDash val="solid"/>
              <a:miter lim="800000"/>
              <a:headEnd type="none" w="sm" len="sm"/>
              <a:tailEnd type="none" w="sm" len="sm"/>
            </a:ln>
          </p:spPr>
        </p:cxnSp>
        <p:cxnSp>
          <p:nvCxnSpPr>
            <p:cNvPr id="1037" name="Google Shape;1037;p39"/>
            <p:cNvCxnSpPr/>
            <p:nvPr/>
          </p:nvCxnSpPr>
          <p:spPr>
            <a:xfrm>
              <a:off x="8025035" y="4512350"/>
              <a:ext cx="2997957" cy="0"/>
            </a:xfrm>
            <a:prstGeom prst="straightConnector1">
              <a:avLst/>
            </a:prstGeom>
            <a:noFill/>
            <a:ln w="9525" cap="flat" cmpd="sng">
              <a:solidFill>
                <a:schemeClr val="lt1"/>
              </a:solidFill>
              <a:prstDash val="solid"/>
              <a:miter lim="800000"/>
              <a:headEnd type="none" w="sm" len="sm"/>
              <a:tailEnd type="none" w="sm" len="sm"/>
            </a:ln>
          </p:spPr>
        </p:cxnSp>
      </p:grpSp>
      <p:pic>
        <p:nvPicPr>
          <p:cNvPr id="5" name="Picture 4">
            <a:extLst>
              <a:ext uri="{FF2B5EF4-FFF2-40B4-BE49-F238E27FC236}">
                <a16:creationId xmlns:a16="http://schemas.microsoft.com/office/drawing/2014/main" id="{751249EB-F517-C8D3-173C-843597EAD0D6}"/>
              </a:ext>
            </a:extLst>
          </p:cNvPr>
          <p:cNvPicPr>
            <a:picLocks noChangeAspect="1"/>
          </p:cNvPicPr>
          <p:nvPr/>
        </p:nvPicPr>
        <p:blipFill rotWithShape="1">
          <a:blip r:embed="rId3"/>
          <a:srcRect t="3036" r="1196" b="11287"/>
          <a:stretch/>
        </p:blipFill>
        <p:spPr>
          <a:xfrm>
            <a:off x="1119577" y="316877"/>
            <a:ext cx="5235956" cy="5875688"/>
          </a:xfrm>
          <a:prstGeom prst="rect">
            <a:avLst/>
          </a:prstGeom>
          <a:solidFill>
            <a:schemeClr val="bg1"/>
          </a:solidFill>
          <a:ln>
            <a:solidFill>
              <a:schemeClr val="bg1">
                <a:lumMod val="75000"/>
              </a:schemeClr>
            </a:solidFill>
          </a:ln>
        </p:spPr>
      </p:pic>
      <p:sp>
        <p:nvSpPr>
          <p:cNvPr id="6" name="Google Shape;244;p5">
            <a:extLst>
              <a:ext uri="{FF2B5EF4-FFF2-40B4-BE49-F238E27FC236}">
                <a16:creationId xmlns:a16="http://schemas.microsoft.com/office/drawing/2014/main" id="{6D3474B3-7219-2556-00C4-BC7BC961F1B4}"/>
              </a:ext>
            </a:extLst>
          </p:cNvPr>
          <p:cNvSpPr txBox="1">
            <a:spLocks/>
          </p:cNvSpPr>
          <p:nvPr/>
        </p:nvSpPr>
        <p:spPr>
          <a:xfrm>
            <a:off x="550778" y="6321852"/>
            <a:ext cx="6373553" cy="438541"/>
          </a:xfrm>
          <a:prstGeom prst="rect">
            <a:avLst/>
          </a:prstGeom>
          <a:noFill/>
          <a:ln>
            <a:noFill/>
          </a:ln>
        </p:spPr>
        <p:txBody>
          <a:bodyPr spcFirstLastPara="1" wrap="square" lIns="91425" tIns="45700" rIns="91425" bIns="45700" anchor="t" anchorCtr="0">
            <a:spAutoFit/>
          </a:bodyPr>
          <a:lstStyle/>
          <a:p>
            <a:pPr marL="25400" algn="ctr">
              <a:lnSpc>
                <a:spcPct val="125000"/>
              </a:lnSpc>
              <a:buClr>
                <a:schemeClr val="dk1"/>
              </a:buClr>
              <a:buSzPts val="2400"/>
            </a:pPr>
            <a:r>
              <a:rPr lang="en-US" sz="1800" dirty="0">
                <a:solidFill>
                  <a:schemeClr val="dk1"/>
                </a:solidFill>
                <a:latin typeface="Lato"/>
                <a:ea typeface="Lato"/>
                <a:cs typeface="Lato"/>
                <a:sym typeface="Lato"/>
                <a:hlinkClick r:id="rId4"/>
              </a:rPr>
              <a:t>Download the Project Charter / Terms of Reference template</a:t>
            </a:r>
            <a:endParaRPr lang="en-US" sz="1800" dirty="0">
              <a:solidFill>
                <a:schemeClr val="dk1"/>
              </a:solidFill>
              <a:latin typeface="Lato"/>
              <a:ea typeface="Lato"/>
              <a:cs typeface="Lato"/>
              <a:sym typeface="Lato"/>
            </a:endParaRPr>
          </a:p>
        </p:txBody>
      </p:sp>
      <p:sp>
        <p:nvSpPr>
          <p:cNvPr id="3" name="TextBox 2">
            <a:extLst>
              <a:ext uri="{FF2B5EF4-FFF2-40B4-BE49-F238E27FC236}">
                <a16:creationId xmlns:a16="http://schemas.microsoft.com/office/drawing/2014/main" id="{DBEBC3B8-1CC2-E78A-03DA-2AD795688065}"/>
              </a:ext>
            </a:extLst>
          </p:cNvPr>
          <p:cNvSpPr txBox="1"/>
          <p:nvPr/>
        </p:nvSpPr>
        <p:spPr>
          <a:xfrm>
            <a:off x="8184961" y="631304"/>
            <a:ext cx="3369364" cy="707886"/>
          </a:xfrm>
          <a:prstGeom prst="rect">
            <a:avLst/>
          </a:prstGeom>
          <a:noFill/>
        </p:spPr>
        <p:txBody>
          <a:bodyPr wrap="square">
            <a:spAutoFit/>
          </a:bodyPr>
          <a:lstStyle/>
          <a:p>
            <a:pPr marL="0" marR="0" lvl="0" indent="0" algn="l" rtl="0">
              <a:spcBef>
                <a:spcPts val="0"/>
              </a:spcBef>
              <a:spcAft>
                <a:spcPts val="0"/>
              </a:spcAft>
              <a:buNone/>
            </a:pPr>
            <a:r>
              <a:rPr lang="en-US" sz="4000" b="1" dirty="0">
                <a:solidFill>
                  <a:schemeClr val="lt1"/>
                </a:solidFill>
                <a:latin typeface="Libre Baskerville"/>
                <a:ea typeface="Libre Baskerville"/>
                <a:cs typeface="Libre Baskerville"/>
                <a:sym typeface="Libre Baskerville"/>
              </a:rPr>
              <a:t>Solution:</a:t>
            </a:r>
            <a:endParaRPr lang="en-US" sz="4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32"/>
        <p:cNvGrpSpPr/>
        <p:nvPr/>
      </p:nvGrpSpPr>
      <p:grpSpPr>
        <a:xfrm>
          <a:off x="0" y="0"/>
          <a:ext cx="0" cy="0"/>
          <a:chOff x="0" y="0"/>
          <a:chExt cx="0" cy="0"/>
        </a:xfrm>
      </p:grpSpPr>
      <p:sp>
        <p:nvSpPr>
          <p:cNvPr id="4" name="Google Shape;1034;p39">
            <a:extLst>
              <a:ext uri="{FF2B5EF4-FFF2-40B4-BE49-F238E27FC236}">
                <a16:creationId xmlns:a16="http://schemas.microsoft.com/office/drawing/2014/main" id="{494E9ACB-1A11-034B-A4B7-EE9D139CC589}"/>
              </a:ext>
            </a:extLst>
          </p:cNvPr>
          <p:cNvSpPr txBox="1"/>
          <p:nvPr/>
        </p:nvSpPr>
        <p:spPr>
          <a:xfrm>
            <a:off x="8184961" y="1575291"/>
            <a:ext cx="3642604" cy="2062063"/>
          </a:xfrm>
          <a:prstGeom prst="rect">
            <a:avLst/>
          </a:prstGeom>
          <a:noFill/>
          <a:ln>
            <a:noFill/>
          </a:ln>
        </p:spPr>
        <p:txBody>
          <a:bodyPr spcFirstLastPara="1" wrap="square" lIns="91425" tIns="45700" rIns="91425" bIns="45700" anchor="t" anchorCtr="0">
            <a:spAutoFit/>
          </a:bodyPr>
          <a:lstStyle/>
          <a:p>
            <a:pPr lvl="0"/>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sym typeface="Libre Baskerville"/>
              </a:rPr>
              <a:t>Clear, Documented Process &amp; Intersection </a:t>
            </a:r>
            <a:endParaRPr sz="32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grpSp>
        <p:nvGrpSpPr>
          <p:cNvPr id="7" name="Google Shape;1035;p39">
            <a:extLst>
              <a:ext uri="{FF2B5EF4-FFF2-40B4-BE49-F238E27FC236}">
                <a16:creationId xmlns:a16="http://schemas.microsoft.com/office/drawing/2014/main" id="{A165F39A-6A34-F78F-7BD6-086F62392A9F}"/>
              </a:ext>
            </a:extLst>
          </p:cNvPr>
          <p:cNvGrpSpPr/>
          <p:nvPr/>
        </p:nvGrpSpPr>
        <p:grpSpPr>
          <a:xfrm>
            <a:off x="8325801" y="1452007"/>
            <a:ext cx="2997957" cy="11431"/>
            <a:chOff x="8025035" y="4500919"/>
            <a:chExt cx="2997957" cy="11431"/>
          </a:xfrm>
        </p:grpSpPr>
        <p:cxnSp>
          <p:nvCxnSpPr>
            <p:cNvPr id="8" name="Google Shape;1036;p39">
              <a:extLst>
                <a:ext uri="{FF2B5EF4-FFF2-40B4-BE49-F238E27FC236}">
                  <a16:creationId xmlns:a16="http://schemas.microsoft.com/office/drawing/2014/main" id="{FB5F623B-8A2D-70E6-764F-967DCDD74513}"/>
                </a:ext>
              </a:extLst>
            </p:cNvPr>
            <p:cNvCxnSpPr/>
            <p:nvPr/>
          </p:nvCxnSpPr>
          <p:spPr>
            <a:xfrm>
              <a:off x="8025035" y="4500919"/>
              <a:ext cx="1085850" cy="1"/>
            </a:xfrm>
            <a:prstGeom prst="straightConnector1">
              <a:avLst/>
            </a:prstGeom>
            <a:noFill/>
            <a:ln w="25400" cap="flat" cmpd="sng">
              <a:solidFill>
                <a:schemeClr val="lt1"/>
              </a:solidFill>
              <a:prstDash val="solid"/>
              <a:miter lim="800000"/>
              <a:headEnd type="none" w="sm" len="sm"/>
              <a:tailEnd type="none" w="sm" len="sm"/>
            </a:ln>
          </p:spPr>
        </p:cxnSp>
        <p:cxnSp>
          <p:nvCxnSpPr>
            <p:cNvPr id="9" name="Google Shape;1037;p39">
              <a:extLst>
                <a:ext uri="{FF2B5EF4-FFF2-40B4-BE49-F238E27FC236}">
                  <a16:creationId xmlns:a16="http://schemas.microsoft.com/office/drawing/2014/main" id="{57B075C7-745B-72C0-B3A2-C6476EAEB487}"/>
                </a:ext>
              </a:extLst>
            </p:cNvPr>
            <p:cNvCxnSpPr/>
            <p:nvPr/>
          </p:nvCxnSpPr>
          <p:spPr>
            <a:xfrm>
              <a:off x="8025035" y="4512350"/>
              <a:ext cx="2997957" cy="0"/>
            </a:xfrm>
            <a:prstGeom prst="straightConnector1">
              <a:avLst/>
            </a:prstGeom>
            <a:noFill/>
            <a:ln w="9525" cap="flat" cmpd="sng">
              <a:solidFill>
                <a:schemeClr val="lt1"/>
              </a:solidFill>
              <a:prstDash val="solid"/>
              <a:miter lim="800000"/>
              <a:headEnd type="none" w="sm" len="sm"/>
              <a:tailEnd type="none" w="sm" len="sm"/>
            </a:ln>
          </p:spPr>
        </p:cxnSp>
      </p:grpSp>
      <p:sp>
        <p:nvSpPr>
          <p:cNvPr id="10" name="TextBox 9">
            <a:extLst>
              <a:ext uri="{FF2B5EF4-FFF2-40B4-BE49-F238E27FC236}">
                <a16:creationId xmlns:a16="http://schemas.microsoft.com/office/drawing/2014/main" id="{E76DC475-5BF3-00AA-F3A7-665A4940577B}"/>
              </a:ext>
            </a:extLst>
          </p:cNvPr>
          <p:cNvSpPr txBox="1"/>
          <p:nvPr/>
        </p:nvSpPr>
        <p:spPr>
          <a:xfrm>
            <a:off x="8184961" y="631304"/>
            <a:ext cx="3369364" cy="707886"/>
          </a:xfrm>
          <a:prstGeom prst="rect">
            <a:avLst/>
          </a:prstGeom>
          <a:noFill/>
        </p:spPr>
        <p:txBody>
          <a:bodyPr wrap="square">
            <a:spAutoFit/>
          </a:bodyPr>
          <a:lstStyle/>
          <a:p>
            <a:pPr marL="0" marR="0" lvl="0" indent="0" algn="l" rtl="0">
              <a:spcBef>
                <a:spcPts val="0"/>
              </a:spcBef>
              <a:spcAft>
                <a:spcPts val="0"/>
              </a:spcAft>
              <a:buNone/>
            </a:pPr>
            <a:r>
              <a:rPr lang="en-US" sz="4000" b="1" dirty="0">
                <a:solidFill>
                  <a:schemeClr val="lt1"/>
                </a:solidFill>
                <a:latin typeface="Libre Baskerville"/>
                <a:ea typeface="Libre Baskerville"/>
                <a:cs typeface="Libre Baskerville"/>
                <a:sym typeface="Libre Baskerville"/>
              </a:rPr>
              <a:t>Solution:</a:t>
            </a:r>
            <a:endParaRPr lang="en-US" sz="4000" dirty="0"/>
          </a:p>
        </p:txBody>
      </p:sp>
      <p:pic>
        <p:nvPicPr>
          <p:cNvPr id="11" name="Picture 10" descr="Diagram&#10;&#10;Description automatically generated">
            <a:extLst>
              <a:ext uri="{FF2B5EF4-FFF2-40B4-BE49-F238E27FC236}">
                <a16:creationId xmlns:a16="http://schemas.microsoft.com/office/drawing/2014/main" id="{1576522F-A358-22BA-8721-FF549CF55EF2}"/>
              </a:ext>
            </a:extLst>
          </p:cNvPr>
          <p:cNvPicPr>
            <a:picLocks noChangeAspect="1"/>
          </p:cNvPicPr>
          <p:nvPr/>
        </p:nvPicPr>
        <p:blipFill>
          <a:blip r:embed="rId3"/>
          <a:stretch>
            <a:fillRect/>
          </a:stretch>
        </p:blipFill>
        <p:spPr>
          <a:xfrm>
            <a:off x="831966" y="538921"/>
            <a:ext cx="5520708" cy="3156388"/>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7D4FB78A-18E0-24D7-ECCF-DAA923813A25}"/>
              </a:ext>
            </a:extLst>
          </p:cNvPr>
          <p:cNvPicPr>
            <a:picLocks noChangeAspect="1"/>
          </p:cNvPicPr>
          <p:nvPr/>
        </p:nvPicPr>
        <p:blipFill rotWithShape="1">
          <a:blip r:embed="rId4"/>
          <a:srcRect l="11993" t="23976" r="9239" b="6135"/>
          <a:stretch/>
        </p:blipFill>
        <p:spPr>
          <a:xfrm>
            <a:off x="836927" y="3972007"/>
            <a:ext cx="5510787" cy="2444835"/>
          </a:xfrm>
          <a:prstGeom prst="rect">
            <a:avLst/>
          </a:prstGeom>
          <a:ln>
            <a:solidFill>
              <a:schemeClr val="bg1">
                <a:lumMod val="75000"/>
              </a:schemeClr>
            </a:solidFill>
          </a:ln>
        </p:spPr>
      </p:pic>
    </p:spTree>
    <p:extLst>
      <p:ext uri="{BB962C8B-B14F-4D97-AF65-F5344CB8AC3E}">
        <p14:creationId xmlns:p14="http://schemas.microsoft.com/office/powerpoint/2010/main" val="396730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32"/>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D74AEE24-795F-EE68-9BF3-6B62F3C81285}"/>
              </a:ext>
            </a:extLst>
          </p:cNvPr>
          <p:cNvPicPr>
            <a:picLocks noChangeAspect="1"/>
          </p:cNvPicPr>
          <p:nvPr/>
        </p:nvPicPr>
        <p:blipFill>
          <a:blip r:embed="rId3"/>
          <a:stretch>
            <a:fillRect/>
          </a:stretch>
        </p:blipFill>
        <p:spPr>
          <a:xfrm>
            <a:off x="645785" y="772865"/>
            <a:ext cx="5584064" cy="2879531"/>
          </a:xfrm>
          <a:prstGeom prst="rect">
            <a:avLst/>
          </a:prstGeom>
          <a:ln>
            <a:solidFill>
              <a:schemeClr val="bg1">
                <a:lumMod val="75000"/>
              </a:schemeClr>
            </a:solidFill>
          </a:ln>
        </p:spPr>
      </p:pic>
      <p:pic>
        <p:nvPicPr>
          <p:cNvPr id="3" name="Picture 2" descr="Table&#10;&#10;Description automatically generated">
            <a:extLst>
              <a:ext uri="{FF2B5EF4-FFF2-40B4-BE49-F238E27FC236}">
                <a16:creationId xmlns:a16="http://schemas.microsoft.com/office/drawing/2014/main" id="{7BF9E3E8-3F18-F3F7-8633-BF9DBD11B691}"/>
              </a:ext>
            </a:extLst>
          </p:cNvPr>
          <p:cNvPicPr>
            <a:picLocks noChangeAspect="1"/>
          </p:cNvPicPr>
          <p:nvPr/>
        </p:nvPicPr>
        <p:blipFill>
          <a:blip r:embed="rId4"/>
          <a:stretch>
            <a:fillRect/>
          </a:stretch>
        </p:blipFill>
        <p:spPr>
          <a:xfrm>
            <a:off x="2587584" y="2491163"/>
            <a:ext cx="4352018" cy="3930855"/>
          </a:xfrm>
          <a:prstGeom prst="rect">
            <a:avLst/>
          </a:prstGeom>
          <a:ln>
            <a:solidFill>
              <a:schemeClr val="bg1">
                <a:lumMod val="75000"/>
              </a:schemeClr>
            </a:solidFill>
          </a:ln>
        </p:spPr>
      </p:pic>
      <p:sp>
        <p:nvSpPr>
          <p:cNvPr id="6" name="Google Shape;1034;p39">
            <a:extLst>
              <a:ext uri="{FF2B5EF4-FFF2-40B4-BE49-F238E27FC236}">
                <a16:creationId xmlns:a16="http://schemas.microsoft.com/office/drawing/2014/main" id="{F5C8311B-E6DA-D9AB-F9CD-98D241AD88BB}"/>
              </a:ext>
            </a:extLst>
          </p:cNvPr>
          <p:cNvSpPr txBox="1"/>
          <p:nvPr/>
        </p:nvSpPr>
        <p:spPr>
          <a:xfrm>
            <a:off x="8184961" y="1575291"/>
            <a:ext cx="3642604" cy="584735"/>
          </a:xfrm>
          <a:prstGeom prst="rect">
            <a:avLst/>
          </a:prstGeom>
          <a:noFill/>
          <a:ln>
            <a:noFill/>
          </a:ln>
        </p:spPr>
        <p:txBody>
          <a:bodyPr spcFirstLastPara="1" wrap="square" lIns="91425" tIns="45700" rIns="91425" bIns="45700" anchor="t" anchorCtr="0">
            <a:spAutoFit/>
          </a:bodyPr>
          <a:lstStyle/>
          <a:p>
            <a:pPr lvl="0"/>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sym typeface="Libre Baskerville"/>
              </a:rPr>
              <a:t>Shared Calendars</a:t>
            </a:r>
            <a:endParaRPr sz="3200"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grpSp>
        <p:nvGrpSpPr>
          <p:cNvPr id="7" name="Google Shape;1035;p39">
            <a:extLst>
              <a:ext uri="{FF2B5EF4-FFF2-40B4-BE49-F238E27FC236}">
                <a16:creationId xmlns:a16="http://schemas.microsoft.com/office/drawing/2014/main" id="{F5721255-F021-8892-9334-EFD9018CFA02}"/>
              </a:ext>
            </a:extLst>
          </p:cNvPr>
          <p:cNvGrpSpPr/>
          <p:nvPr/>
        </p:nvGrpSpPr>
        <p:grpSpPr>
          <a:xfrm>
            <a:off x="8325801" y="1452007"/>
            <a:ext cx="2997957" cy="11431"/>
            <a:chOff x="8025035" y="4500919"/>
            <a:chExt cx="2997957" cy="11431"/>
          </a:xfrm>
        </p:grpSpPr>
        <p:cxnSp>
          <p:nvCxnSpPr>
            <p:cNvPr id="8" name="Google Shape;1036;p39">
              <a:extLst>
                <a:ext uri="{FF2B5EF4-FFF2-40B4-BE49-F238E27FC236}">
                  <a16:creationId xmlns:a16="http://schemas.microsoft.com/office/drawing/2014/main" id="{7B6B18CD-0C51-B0D0-6FAF-7F5C4446F225}"/>
                </a:ext>
              </a:extLst>
            </p:cNvPr>
            <p:cNvCxnSpPr/>
            <p:nvPr/>
          </p:nvCxnSpPr>
          <p:spPr>
            <a:xfrm>
              <a:off x="8025035" y="4500919"/>
              <a:ext cx="1085850" cy="1"/>
            </a:xfrm>
            <a:prstGeom prst="straightConnector1">
              <a:avLst/>
            </a:prstGeom>
            <a:noFill/>
            <a:ln w="25400" cap="flat" cmpd="sng">
              <a:solidFill>
                <a:schemeClr val="lt1"/>
              </a:solidFill>
              <a:prstDash val="solid"/>
              <a:miter lim="800000"/>
              <a:headEnd type="none" w="sm" len="sm"/>
              <a:tailEnd type="none" w="sm" len="sm"/>
            </a:ln>
          </p:spPr>
        </p:cxnSp>
        <p:cxnSp>
          <p:nvCxnSpPr>
            <p:cNvPr id="9" name="Google Shape;1037;p39">
              <a:extLst>
                <a:ext uri="{FF2B5EF4-FFF2-40B4-BE49-F238E27FC236}">
                  <a16:creationId xmlns:a16="http://schemas.microsoft.com/office/drawing/2014/main" id="{F93F18E9-6F74-3476-C614-BD793FE7BE4B}"/>
                </a:ext>
              </a:extLst>
            </p:cNvPr>
            <p:cNvCxnSpPr/>
            <p:nvPr/>
          </p:nvCxnSpPr>
          <p:spPr>
            <a:xfrm>
              <a:off x="8025035" y="4512350"/>
              <a:ext cx="2997957" cy="0"/>
            </a:xfrm>
            <a:prstGeom prst="straightConnector1">
              <a:avLst/>
            </a:prstGeom>
            <a:noFill/>
            <a:ln w="9525" cap="flat" cmpd="sng">
              <a:solidFill>
                <a:schemeClr val="lt1"/>
              </a:solidFill>
              <a:prstDash val="solid"/>
              <a:miter lim="800000"/>
              <a:headEnd type="none" w="sm" len="sm"/>
              <a:tailEnd type="none" w="sm" len="sm"/>
            </a:ln>
          </p:spPr>
        </p:cxnSp>
      </p:grpSp>
      <p:sp>
        <p:nvSpPr>
          <p:cNvPr id="10" name="TextBox 9">
            <a:extLst>
              <a:ext uri="{FF2B5EF4-FFF2-40B4-BE49-F238E27FC236}">
                <a16:creationId xmlns:a16="http://schemas.microsoft.com/office/drawing/2014/main" id="{F89FCD89-48BB-AAFB-BEDE-33F8C08FC64A}"/>
              </a:ext>
            </a:extLst>
          </p:cNvPr>
          <p:cNvSpPr txBox="1"/>
          <p:nvPr/>
        </p:nvSpPr>
        <p:spPr>
          <a:xfrm>
            <a:off x="8184961" y="631304"/>
            <a:ext cx="3369364" cy="707886"/>
          </a:xfrm>
          <a:prstGeom prst="rect">
            <a:avLst/>
          </a:prstGeom>
          <a:noFill/>
        </p:spPr>
        <p:txBody>
          <a:bodyPr wrap="square">
            <a:spAutoFit/>
          </a:bodyPr>
          <a:lstStyle/>
          <a:p>
            <a:pPr marL="0" marR="0" lvl="0" indent="0" algn="l" rtl="0">
              <a:spcBef>
                <a:spcPts val="0"/>
              </a:spcBef>
              <a:spcAft>
                <a:spcPts val="0"/>
              </a:spcAft>
              <a:buNone/>
            </a:pPr>
            <a:r>
              <a:rPr lang="en-US" sz="4000" b="1" dirty="0">
                <a:solidFill>
                  <a:schemeClr val="lt1"/>
                </a:solidFill>
                <a:latin typeface="Libre Baskerville"/>
                <a:ea typeface="Libre Baskerville"/>
                <a:cs typeface="Libre Baskerville"/>
                <a:sym typeface="Libre Baskerville"/>
              </a:rPr>
              <a:t>Solution:</a:t>
            </a:r>
            <a:endParaRPr lang="en-US" sz="4000" dirty="0"/>
          </a:p>
        </p:txBody>
      </p:sp>
    </p:spTree>
    <p:extLst>
      <p:ext uri="{BB962C8B-B14F-4D97-AF65-F5344CB8AC3E}">
        <p14:creationId xmlns:p14="http://schemas.microsoft.com/office/powerpoint/2010/main" val="147281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8"/>
          <p:cNvSpPr>
            <a:spLocks noGrp="1"/>
          </p:cNvSpPr>
          <p:nvPr>
            <p:ph type="pic" idx="2"/>
          </p:nvPr>
        </p:nvSpPr>
        <p:spPr>
          <a:xfrm>
            <a:off x="0" y="0"/>
            <a:ext cx="12192000" cy="6858000"/>
          </a:xfrm>
          <a:prstGeom prst="rect">
            <a:avLst/>
          </a:prstGeom>
          <a:gradFill>
            <a:gsLst>
              <a:gs pos="0">
                <a:schemeClr val="accent2"/>
              </a:gs>
              <a:gs pos="48000">
                <a:schemeClr val="accent3">
                  <a:lumMod val="20000"/>
                  <a:lumOff val="80000"/>
                </a:schemeClr>
              </a:gs>
            </a:gsLst>
            <a:lin ang="5400000" scaled="0"/>
          </a:gra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023" name="Google Shape;1023;p38"/>
          <p:cNvSpPr/>
          <p:nvPr/>
        </p:nvSpPr>
        <p:spPr>
          <a:xfrm>
            <a:off x="876300" y="0"/>
            <a:ext cx="10439400" cy="562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027" name="Google Shape;1027;p38"/>
          <p:cNvSpPr txBox="1"/>
          <p:nvPr/>
        </p:nvSpPr>
        <p:spPr>
          <a:xfrm>
            <a:off x="1422400" y="2045698"/>
            <a:ext cx="9347200" cy="2554505"/>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4000" b="1" dirty="0">
                <a:solidFill>
                  <a:schemeClr val="bg1"/>
                </a:solidFill>
                <a:latin typeface="Libre Baskerville" panose="02000000000000000000" pitchFamily="2" charset="0"/>
                <a:ea typeface="Lato"/>
                <a:cs typeface="Lato"/>
                <a:sym typeface="Lato"/>
              </a:rPr>
              <a:t>Q</a:t>
            </a:r>
          </a:p>
          <a:p>
            <a:pPr marL="25400" lvl="0" algn="ctr">
              <a:lnSpc>
                <a:spcPct val="125000"/>
              </a:lnSpc>
              <a:buClr>
                <a:schemeClr val="dk1"/>
              </a:buClr>
              <a:buSzPts val="2400"/>
            </a:pPr>
            <a:r>
              <a:rPr lang="en-US" sz="2800" dirty="0">
                <a:solidFill>
                  <a:schemeClr val="bg1"/>
                </a:solidFill>
                <a:latin typeface="Lato"/>
                <a:ea typeface="Lato"/>
                <a:cs typeface="Lato"/>
                <a:sym typeface="Lato"/>
              </a:rPr>
              <a:t>What does a more constructive working dynamic </a:t>
            </a:r>
            <a:br>
              <a:rPr lang="en-US" sz="2800" dirty="0">
                <a:solidFill>
                  <a:schemeClr val="bg1"/>
                </a:solidFill>
                <a:latin typeface="Lato"/>
                <a:ea typeface="Lato"/>
                <a:cs typeface="Lato"/>
                <a:sym typeface="Lato"/>
              </a:rPr>
            </a:br>
            <a:r>
              <a:rPr lang="en-US" sz="2800" dirty="0">
                <a:solidFill>
                  <a:schemeClr val="bg1"/>
                </a:solidFill>
                <a:latin typeface="Lato"/>
                <a:ea typeface="Lato"/>
                <a:cs typeface="Lato"/>
                <a:sym typeface="Lato"/>
              </a:rPr>
              <a:t>look like?</a:t>
            </a:r>
            <a:endParaRPr lang="en-US" sz="3200" dirty="0">
              <a:solidFill>
                <a:schemeClr val="bg1"/>
              </a:solidFill>
              <a:latin typeface="Lato"/>
              <a:ea typeface="Lato"/>
              <a:cs typeface="Lato"/>
              <a:sym typeface="Lato"/>
            </a:endParaRPr>
          </a:p>
          <a:p>
            <a:pPr marL="25400" lvl="0" algn="ctr">
              <a:lnSpc>
                <a:spcPct val="125000"/>
              </a:lnSpc>
              <a:spcBef>
                <a:spcPts val="1200"/>
              </a:spcBef>
              <a:buClr>
                <a:schemeClr val="dk1"/>
              </a:buClr>
              <a:buSzPts val="2400"/>
            </a:pPr>
            <a:r>
              <a:rPr lang="en-US" sz="2000" dirty="0">
                <a:solidFill>
                  <a:schemeClr val="bg1"/>
                </a:solidFill>
                <a:latin typeface="Lato"/>
                <a:ea typeface="Lato"/>
                <a:cs typeface="Lato"/>
                <a:sym typeface="Lato"/>
              </a:rPr>
              <a:t>(hint: recognizing expertise, partnering/supporting versus servicing or policing)</a:t>
            </a:r>
          </a:p>
        </p:txBody>
      </p:sp>
      <p:grpSp>
        <p:nvGrpSpPr>
          <p:cNvPr id="2" name="Group 1">
            <a:extLst>
              <a:ext uri="{FF2B5EF4-FFF2-40B4-BE49-F238E27FC236}">
                <a16:creationId xmlns:a16="http://schemas.microsoft.com/office/drawing/2014/main" id="{F94FFE34-A519-40E1-AAEB-58735944F2B3}"/>
              </a:ext>
            </a:extLst>
          </p:cNvPr>
          <p:cNvGrpSpPr/>
          <p:nvPr/>
        </p:nvGrpSpPr>
        <p:grpSpPr>
          <a:xfrm>
            <a:off x="4106044" y="5829441"/>
            <a:ext cx="3903712" cy="832679"/>
            <a:chOff x="3892238" y="5068213"/>
            <a:chExt cx="5186145" cy="1106228"/>
          </a:xfrm>
        </p:grpSpPr>
        <p:pic>
          <p:nvPicPr>
            <p:cNvPr id="5" name="Google Shape;245;p1">
              <a:extLst>
                <a:ext uri="{FF2B5EF4-FFF2-40B4-BE49-F238E27FC236}">
                  <a16:creationId xmlns:a16="http://schemas.microsoft.com/office/drawing/2014/main" id="{703A086F-519D-6673-6C6D-ECC433250C5D}"/>
                </a:ext>
              </a:extLst>
            </p:cNvPr>
            <p:cNvPicPr preferRelativeResize="0">
              <a:picLocks/>
            </p:cNvPicPr>
            <p:nvPr/>
          </p:nvPicPr>
          <p:blipFill rotWithShape="1">
            <a:blip r:embed="rId3">
              <a:alphaModFix/>
            </a:blip>
            <a:srcRect t="12500" b="12500"/>
            <a:stretch/>
          </p:blipFill>
          <p:spPr>
            <a:xfrm>
              <a:off x="7341578" y="5194488"/>
              <a:ext cx="1736805" cy="97995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9496B382-547E-0A77-AA33-BA3398ED1DEF}"/>
                </a:ext>
              </a:extLst>
            </p:cNvPr>
            <p:cNvPicPr>
              <a:picLocks noChangeAspect="1"/>
            </p:cNvPicPr>
            <p:nvPr/>
          </p:nvPicPr>
          <p:blipFill>
            <a:blip r:embed="rId4"/>
            <a:stretch>
              <a:fillRect/>
            </a:stretch>
          </p:blipFill>
          <p:spPr>
            <a:xfrm>
              <a:off x="5411102" y="5340090"/>
              <a:ext cx="1409485" cy="79401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043B7808-A7CD-A2E6-304A-4F8F01CD14CD}"/>
                </a:ext>
              </a:extLst>
            </p:cNvPr>
            <p:cNvPicPr>
              <a:picLocks noChangeAspect="1"/>
            </p:cNvPicPr>
            <p:nvPr/>
          </p:nvPicPr>
          <p:blipFill>
            <a:blip r:embed="rId5"/>
            <a:stretch>
              <a:fillRect/>
            </a:stretch>
          </p:blipFill>
          <p:spPr>
            <a:xfrm>
              <a:off x="3892238" y="5068213"/>
              <a:ext cx="997873" cy="1106228"/>
            </a:xfrm>
            <a:prstGeom prst="rect">
              <a:avLst/>
            </a:prstGeom>
          </p:spPr>
        </p:pic>
      </p:grpSp>
      <p:cxnSp>
        <p:nvCxnSpPr>
          <p:cNvPr id="10" name="Google Shape;1024;p38">
            <a:extLst>
              <a:ext uri="{FF2B5EF4-FFF2-40B4-BE49-F238E27FC236}">
                <a16:creationId xmlns:a16="http://schemas.microsoft.com/office/drawing/2014/main" id="{253A2022-09AB-5EF4-67C4-DCE915516D93}"/>
              </a:ext>
            </a:extLst>
          </p:cNvPr>
          <p:cNvCxnSpPr>
            <a:cxnSpLocks/>
          </p:cNvCxnSpPr>
          <p:nvPr/>
        </p:nvCxnSpPr>
        <p:spPr>
          <a:xfrm>
            <a:off x="60960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11" name="Google Shape;1025;p38">
            <a:extLst>
              <a:ext uri="{FF2B5EF4-FFF2-40B4-BE49-F238E27FC236}">
                <a16:creationId xmlns:a16="http://schemas.microsoft.com/office/drawing/2014/main" id="{4BF4D170-F9DF-688D-C7DB-036DF7662372}"/>
              </a:ext>
            </a:extLst>
          </p:cNvPr>
          <p:cNvCxnSpPr>
            <a:cxnSpLocks/>
          </p:cNvCxnSpPr>
          <p:nvPr/>
        </p:nvCxnSpPr>
        <p:spPr>
          <a:xfrm>
            <a:off x="6096000"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40168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12" name="Picture Placeholder 11" descr="Closed quotation mark with solid fill">
            <a:extLst>
              <a:ext uri="{FF2B5EF4-FFF2-40B4-BE49-F238E27FC236}">
                <a16:creationId xmlns:a16="http://schemas.microsoft.com/office/drawing/2014/main" id="{1B60AA65-0DFA-489C-636F-4879DB05878C}"/>
              </a:ext>
            </a:extLst>
          </p:cNvPr>
          <p:cNvPicPr>
            <a:picLocks noGrp="1" noChangeAspect="1"/>
          </p:cNvPicPr>
          <p:nvPr>
            <p:ph type="pic" idx="2"/>
          </p:nvPr>
        </p:nvPicPr>
        <p:blipFill>
          <a:blip r:embed="rId3">
            <a:extLst>
              <a:ext uri="{96DAC541-7B7A-43D3-8B79-37D633B846F1}">
                <asvg:svgBlip xmlns:asvg="http://schemas.microsoft.com/office/drawing/2016/SVG/main" r:embed="rId4"/>
              </a:ext>
            </a:extLst>
          </a:blip>
          <a:srcRect t="42031" b="42031"/>
          <a:stretch>
            <a:fillRect/>
          </a:stretch>
        </p:blipFill>
        <p:spPr>
          <a:xfrm>
            <a:off x="0" y="0"/>
            <a:ext cx="12192000" cy="1943100"/>
          </a:xfrm>
          <a:prstGeom prst="rect">
            <a:avLst/>
          </a:prstGeom>
          <a:solidFill>
            <a:schemeClr val="accent3">
              <a:lumMod val="40000"/>
              <a:lumOff val="60000"/>
            </a:schemeClr>
          </a:solidFill>
          <a:ln>
            <a:noFill/>
          </a:ln>
        </p:spPr>
      </p:pic>
      <p:sp>
        <p:nvSpPr>
          <p:cNvPr id="1023" name="Google Shape;1023;p3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 name="Google Shape;1027;p38">
            <a:extLst>
              <a:ext uri="{FF2B5EF4-FFF2-40B4-BE49-F238E27FC236}">
                <a16:creationId xmlns:a16="http://schemas.microsoft.com/office/drawing/2014/main" id="{96FF1348-128B-8437-B72B-2EAE2FD64960}"/>
              </a:ext>
            </a:extLst>
          </p:cNvPr>
          <p:cNvSpPr txBox="1"/>
          <p:nvPr/>
        </p:nvSpPr>
        <p:spPr>
          <a:xfrm>
            <a:off x="6289040" y="1779571"/>
            <a:ext cx="5486400" cy="4247276"/>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dirty="0">
                <a:solidFill>
                  <a:schemeClr val="bg1"/>
                </a:solidFill>
                <a:latin typeface="Lato"/>
                <a:ea typeface="Lato"/>
                <a:cs typeface="Lato"/>
                <a:sym typeface="Lato"/>
              </a:rPr>
              <a:t>We must help the fundraising folks at this org understand that they cannot bring in the money without the support of communications, and communications aren’t support staff for departments so much as a fundamental component of driving member/donor engagement to achieve broader organizational goals.</a:t>
            </a:r>
            <a:endParaRPr lang="en-US" sz="2400" b="1" dirty="0">
              <a:solidFill>
                <a:schemeClr val="bg1"/>
              </a:solidFill>
              <a:latin typeface="Lato"/>
              <a:ea typeface="Lato"/>
              <a:cs typeface="Lato"/>
              <a:sym typeface="Lato"/>
            </a:endParaRPr>
          </a:p>
        </p:txBody>
      </p:sp>
      <p:pic>
        <p:nvPicPr>
          <p:cNvPr id="14" name="Graphic 13" descr="Closed quotation mark with solid fill">
            <a:extLst>
              <a:ext uri="{FF2B5EF4-FFF2-40B4-BE49-F238E27FC236}">
                <a16:creationId xmlns:a16="http://schemas.microsoft.com/office/drawing/2014/main" id="{8AB7604A-4C91-BF2C-D2CC-6877B99D01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5040" y="831153"/>
            <a:ext cx="914400" cy="914400"/>
          </a:xfrm>
          <a:prstGeom prst="rect">
            <a:avLst/>
          </a:prstGeom>
        </p:spPr>
      </p:pic>
      <p:sp>
        <p:nvSpPr>
          <p:cNvPr id="1027" name="Google Shape;1027;p38"/>
          <p:cNvSpPr txBox="1"/>
          <p:nvPr/>
        </p:nvSpPr>
        <p:spPr>
          <a:xfrm>
            <a:off x="416560" y="1779571"/>
            <a:ext cx="5486400" cy="2400617"/>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2400" dirty="0">
                <a:solidFill>
                  <a:schemeClr val="bg1"/>
                </a:solidFill>
                <a:latin typeface="Lato"/>
                <a:ea typeface="Lato"/>
                <a:cs typeface="Lato"/>
                <a:sym typeface="Lato"/>
              </a:rPr>
              <a:t>We need organization-wide recognition that Development and </a:t>
            </a:r>
            <a:r>
              <a:rPr lang="en-US" sz="2400" dirty="0" err="1">
                <a:solidFill>
                  <a:schemeClr val="bg1"/>
                </a:solidFill>
                <a:latin typeface="Lato"/>
                <a:ea typeface="Lato"/>
                <a:cs typeface="Lato"/>
                <a:sym typeface="Lato"/>
              </a:rPr>
              <a:t>MarComms</a:t>
            </a:r>
            <a:r>
              <a:rPr lang="en-US" sz="2400" dirty="0">
                <a:solidFill>
                  <a:schemeClr val="bg1"/>
                </a:solidFill>
                <a:latin typeface="Lato"/>
                <a:ea typeface="Lato"/>
                <a:cs typeface="Lato"/>
                <a:sym typeface="Lato"/>
              </a:rPr>
              <a:t> are equally strategic and important in the continued success of the organization.</a:t>
            </a:r>
            <a:endParaRPr lang="en-US" sz="2400" b="1" dirty="0">
              <a:solidFill>
                <a:schemeClr val="bg1"/>
              </a:solidFill>
              <a:latin typeface="Lato"/>
              <a:ea typeface="Lato"/>
              <a:cs typeface="Lato"/>
              <a:sym typeface="Lato"/>
            </a:endParaRPr>
          </a:p>
        </p:txBody>
      </p:sp>
      <p:pic>
        <p:nvPicPr>
          <p:cNvPr id="15" name="Graphic 14" descr="Closed quotation mark with solid fill">
            <a:extLst>
              <a:ext uri="{FF2B5EF4-FFF2-40B4-BE49-F238E27FC236}">
                <a16:creationId xmlns:a16="http://schemas.microsoft.com/office/drawing/2014/main" id="{D1C42CB5-E7E9-A0D1-B06C-344AF0383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2560" y="831153"/>
            <a:ext cx="914400" cy="914400"/>
          </a:xfrm>
          <a:prstGeom prst="rect">
            <a:avLst/>
          </a:prstGeom>
        </p:spPr>
      </p:pic>
      <p:cxnSp>
        <p:nvCxnSpPr>
          <p:cNvPr id="23" name="Google Shape;1024;p38">
            <a:extLst>
              <a:ext uri="{FF2B5EF4-FFF2-40B4-BE49-F238E27FC236}">
                <a16:creationId xmlns:a16="http://schemas.microsoft.com/office/drawing/2014/main" id="{8F191046-6DEB-7D51-1C86-6DE54FC07AC7}"/>
              </a:ext>
            </a:extLst>
          </p:cNvPr>
          <p:cNvCxnSpPr>
            <a:cxnSpLocks/>
          </p:cNvCxnSpPr>
          <p:nvPr/>
        </p:nvCxnSpPr>
        <p:spPr>
          <a:xfrm>
            <a:off x="6088380" y="1696720"/>
            <a:ext cx="0" cy="3931920"/>
          </a:xfrm>
          <a:prstGeom prst="straightConnector1">
            <a:avLst/>
          </a:prstGeom>
          <a:noFill/>
          <a:ln w="9525" cap="flat" cmpd="sng">
            <a:solidFill>
              <a:schemeClr val="lt1"/>
            </a:solidFill>
            <a:prstDash val="solid"/>
            <a:miter lim="800000"/>
            <a:headEnd type="none" w="sm" len="sm"/>
            <a:tailEnd type="none" w="sm" len="sm"/>
          </a:ln>
        </p:spPr>
      </p:cxnSp>
      <p:cxnSp>
        <p:nvCxnSpPr>
          <p:cNvPr id="29" name="Google Shape;1024;p38">
            <a:extLst>
              <a:ext uri="{FF2B5EF4-FFF2-40B4-BE49-F238E27FC236}">
                <a16:creationId xmlns:a16="http://schemas.microsoft.com/office/drawing/2014/main" id="{C579AEDF-5362-C2D0-BCA0-25EF3510C302}"/>
              </a:ext>
            </a:extLst>
          </p:cNvPr>
          <p:cNvCxnSpPr>
            <a:cxnSpLocks/>
          </p:cNvCxnSpPr>
          <p:nvPr/>
        </p:nvCxnSpPr>
        <p:spPr>
          <a:xfrm>
            <a:off x="60960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30" name="Google Shape;1025;p38">
            <a:extLst>
              <a:ext uri="{FF2B5EF4-FFF2-40B4-BE49-F238E27FC236}">
                <a16:creationId xmlns:a16="http://schemas.microsoft.com/office/drawing/2014/main" id="{62290215-2E8A-A4C5-21D9-2A8FE73E3D0B}"/>
              </a:ext>
            </a:extLst>
          </p:cNvPr>
          <p:cNvCxnSpPr>
            <a:cxnSpLocks/>
          </p:cNvCxnSpPr>
          <p:nvPr/>
        </p:nvCxnSpPr>
        <p:spPr>
          <a:xfrm>
            <a:off x="6096000" y="679508"/>
            <a:ext cx="0" cy="545788"/>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04042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2" name="Google Shape;1022;p38">
            <a:extLst>
              <a:ext uri="{FF2B5EF4-FFF2-40B4-BE49-F238E27FC236}">
                <a16:creationId xmlns:a16="http://schemas.microsoft.com/office/drawing/2014/main" id="{45E14311-C0BF-DA32-BD02-6A4A6EC77522}"/>
              </a:ext>
            </a:extLst>
          </p:cNvPr>
          <p:cNvSpPr>
            <a:spLocks noGrp="1"/>
          </p:cNvSpPr>
          <p:nvPr>
            <p:ph type="pic" idx="2"/>
          </p:nvPr>
        </p:nvSpPr>
        <p:spPr>
          <a:xfrm>
            <a:off x="0" y="0"/>
            <a:ext cx="12192000" cy="3261360"/>
          </a:xfrm>
          <a:prstGeom prst="rect">
            <a:avLst/>
          </a:prstGeom>
          <a:gradFill>
            <a:gsLst>
              <a:gs pos="30000">
                <a:schemeClr val="accent3"/>
              </a:gs>
              <a:gs pos="100000">
                <a:schemeClr val="accent3">
                  <a:lumMod val="20000"/>
                  <a:lumOff val="80000"/>
                </a:schemeClr>
              </a:gs>
            </a:gsLst>
            <a:lin ang="5400000" scaled="0"/>
          </a:gra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023" name="Google Shape;1023;p38"/>
          <p:cNvSpPr/>
          <p:nvPr/>
        </p:nvSpPr>
        <p:spPr>
          <a:xfrm>
            <a:off x="876300" y="0"/>
            <a:ext cx="10439400" cy="56286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27" name="Google Shape;1027;p38"/>
          <p:cNvSpPr txBox="1"/>
          <p:nvPr/>
        </p:nvSpPr>
        <p:spPr>
          <a:xfrm>
            <a:off x="1785904" y="2045698"/>
            <a:ext cx="8620192" cy="3554779"/>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4000" b="1" dirty="0">
                <a:solidFill>
                  <a:schemeClr val="bg1"/>
                </a:solidFill>
                <a:latin typeface="Libre Baskerville" panose="02000000000000000000" pitchFamily="2" charset="0"/>
                <a:ea typeface="Lato"/>
                <a:cs typeface="Lato"/>
                <a:sym typeface="Lato"/>
              </a:rPr>
              <a:t>And Your Questions?</a:t>
            </a:r>
          </a:p>
          <a:p>
            <a:pPr marL="25400" lvl="0" algn="ctr">
              <a:lnSpc>
                <a:spcPct val="125000"/>
              </a:lnSpc>
              <a:buClr>
                <a:schemeClr val="dk1"/>
              </a:buClr>
              <a:buSzPts val="2400"/>
            </a:pPr>
            <a:br>
              <a:rPr lang="en-US" sz="2000" dirty="0">
                <a:solidFill>
                  <a:schemeClr val="bg1"/>
                </a:solidFill>
                <a:latin typeface="Lato"/>
                <a:ea typeface="Lato"/>
                <a:cs typeface="Lato"/>
                <a:sym typeface="Lato"/>
              </a:rPr>
            </a:br>
            <a:r>
              <a:rPr lang="en-US" sz="2000" b="1" dirty="0">
                <a:solidFill>
                  <a:schemeClr val="bg1"/>
                </a:solidFill>
                <a:latin typeface="Lato"/>
                <a:ea typeface="Lato"/>
                <a:cs typeface="Lato"/>
                <a:sym typeface="Lato"/>
              </a:rPr>
              <a:t>Take the Comms Dev Survey</a:t>
            </a:r>
            <a:br>
              <a:rPr lang="en-US" sz="2000" b="1" dirty="0">
                <a:solidFill>
                  <a:schemeClr val="bg1"/>
                </a:solidFill>
                <a:latin typeface="Lato"/>
                <a:ea typeface="Lato"/>
                <a:cs typeface="Lato"/>
                <a:sym typeface="Lato"/>
              </a:rPr>
            </a:br>
            <a:r>
              <a:rPr lang="en-US" sz="2000" b="1" dirty="0">
                <a:solidFill>
                  <a:schemeClr val="bg1"/>
                </a:solidFill>
                <a:latin typeface="Lato"/>
                <a:ea typeface="Lato"/>
                <a:cs typeface="Lato"/>
                <a:sym typeface="Lato"/>
                <a:hlinkClick r:id="rId3"/>
              </a:rPr>
              <a:t>www.causecraftconsulting.com/comms-dev-survey</a:t>
            </a:r>
            <a:endParaRPr lang="en-US" sz="2000" b="1" dirty="0">
              <a:solidFill>
                <a:schemeClr val="bg1"/>
              </a:solidFill>
              <a:latin typeface="Lato"/>
              <a:ea typeface="Lato"/>
              <a:cs typeface="Lato"/>
              <a:sym typeface="Lato"/>
            </a:endParaRPr>
          </a:p>
          <a:p>
            <a:pPr marL="25400" lvl="0" algn="ctr">
              <a:lnSpc>
                <a:spcPct val="125000"/>
              </a:lnSpc>
              <a:buClr>
                <a:schemeClr val="dk1"/>
              </a:buClr>
              <a:buSzPts val="2400"/>
            </a:pPr>
            <a:br>
              <a:rPr lang="en-US" sz="2000" b="1" dirty="0">
                <a:solidFill>
                  <a:schemeClr val="bg1"/>
                </a:solidFill>
                <a:latin typeface="Lato"/>
                <a:ea typeface="Lato"/>
                <a:cs typeface="Lato"/>
                <a:sym typeface="Lato"/>
              </a:rPr>
            </a:br>
            <a:r>
              <a:rPr lang="en-US" sz="2000" b="1" dirty="0">
                <a:solidFill>
                  <a:schemeClr val="bg1"/>
                </a:solidFill>
                <a:latin typeface="Lato"/>
                <a:ea typeface="Lato"/>
                <a:cs typeface="Lato"/>
                <a:sym typeface="Lato"/>
              </a:rPr>
              <a:t>Follow us on LinkedIn for more research results</a:t>
            </a:r>
          </a:p>
          <a:p>
            <a:pPr marL="25400" lvl="0" algn="ctr">
              <a:lnSpc>
                <a:spcPct val="125000"/>
              </a:lnSpc>
              <a:buClr>
                <a:schemeClr val="dk1"/>
              </a:buClr>
              <a:buSzPts val="2400"/>
            </a:pPr>
            <a:r>
              <a:rPr lang="en-US" sz="2000" b="1" dirty="0">
                <a:solidFill>
                  <a:schemeClr val="bg1"/>
                </a:solidFill>
                <a:latin typeface="Lato"/>
                <a:ea typeface="Lato"/>
                <a:cs typeface="Lato"/>
                <a:sym typeface="Lato"/>
                <a:hlinkClick r:id="rId4"/>
              </a:rPr>
              <a:t>https://www.linkedin.com/company/cause-craft-consulting/</a:t>
            </a:r>
            <a:endParaRPr lang="en-US" sz="2000" b="1" dirty="0">
              <a:solidFill>
                <a:schemeClr val="bg1"/>
              </a:solidFill>
              <a:latin typeface="Lato"/>
              <a:ea typeface="Lato"/>
              <a:cs typeface="Lato"/>
              <a:sym typeface="Lato"/>
            </a:endParaRPr>
          </a:p>
          <a:p>
            <a:pPr marL="25400" lvl="0" algn="ctr">
              <a:lnSpc>
                <a:spcPct val="125000"/>
              </a:lnSpc>
              <a:buClr>
                <a:schemeClr val="dk1"/>
              </a:buClr>
              <a:buSzPts val="2400"/>
            </a:pPr>
            <a:endParaRPr lang="en-US" sz="2000" dirty="0">
              <a:solidFill>
                <a:schemeClr val="bg1"/>
              </a:solidFill>
              <a:latin typeface="Lato"/>
              <a:ea typeface="Lato"/>
              <a:cs typeface="Lato"/>
              <a:sym typeface="Lato"/>
            </a:endParaRPr>
          </a:p>
        </p:txBody>
      </p:sp>
      <p:grpSp>
        <p:nvGrpSpPr>
          <p:cNvPr id="2" name="Group 1">
            <a:extLst>
              <a:ext uri="{FF2B5EF4-FFF2-40B4-BE49-F238E27FC236}">
                <a16:creationId xmlns:a16="http://schemas.microsoft.com/office/drawing/2014/main" id="{F94FFE34-A519-40E1-AAEB-58735944F2B3}"/>
              </a:ext>
            </a:extLst>
          </p:cNvPr>
          <p:cNvGrpSpPr/>
          <p:nvPr/>
        </p:nvGrpSpPr>
        <p:grpSpPr>
          <a:xfrm>
            <a:off x="4106044" y="5829441"/>
            <a:ext cx="3903712" cy="832679"/>
            <a:chOff x="3892238" y="5068213"/>
            <a:chExt cx="5186145" cy="1106228"/>
          </a:xfrm>
        </p:grpSpPr>
        <p:pic>
          <p:nvPicPr>
            <p:cNvPr id="5" name="Google Shape;245;p1">
              <a:extLst>
                <a:ext uri="{FF2B5EF4-FFF2-40B4-BE49-F238E27FC236}">
                  <a16:creationId xmlns:a16="http://schemas.microsoft.com/office/drawing/2014/main" id="{703A086F-519D-6673-6C6D-ECC433250C5D}"/>
                </a:ext>
              </a:extLst>
            </p:cNvPr>
            <p:cNvPicPr preferRelativeResize="0">
              <a:picLocks/>
            </p:cNvPicPr>
            <p:nvPr/>
          </p:nvPicPr>
          <p:blipFill rotWithShape="1">
            <a:blip r:embed="rId5">
              <a:alphaModFix/>
            </a:blip>
            <a:srcRect t="12500" b="12500"/>
            <a:stretch/>
          </p:blipFill>
          <p:spPr>
            <a:xfrm>
              <a:off x="7341578" y="5194488"/>
              <a:ext cx="1736805" cy="979953"/>
            </a:xfrm>
            <a:prstGeom prst="rect">
              <a:avLst/>
            </a:prstGeom>
            <a:noFill/>
            <a:ln>
              <a:noFill/>
            </a:ln>
          </p:spPr>
        </p:pic>
        <p:pic>
          <p:nvPicPr>
            <p:cNvPr id="6" name="Picture 5" descr="Text&#10;&#10;Description automatically generated">
              <a:extLst>
                <a:ext uri="{FF2B5EF4-FFF2-40B4-BE49-F238E27FC236}">
                  <a16:creationId xmlns:a16="http://schemas.microsoft.com/office/drawing/2014/main" id="{9496B382-547E-0A77-AA33-BA3398ED1DEF}"/>
                </a:ext>
              </a:extLst>
            </p:cNvPr>
            <p:cNvPicPr>
              <a:picLocks noChangeAspect="1"/>
            </p:cNvPicPr>
            <p:nvPr/>
          </p:nvPicPr>
          <p:blipFill>
            <a:blip r:embed="rId6"/>
            <a:stretch>
              <a:fillRect/>
            </a:stretch>
          </p:blipFill>
          <p:spPr>
            <a:xfrm>
              <a:off x="5411102" y="5340090"/>
              <a:ext cx="1409485" cy="79401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043B7808-A7CD-A2E6-304A-4F8F01CD14CD}"/>
                </a:ext>
              </a:extLst>
            </p:cNvPr>
            <p:cNvPicPr>
              <a:picLocks noChangeAspect="1"/>
            </p:cNvPicPr>
            <p:nvPr/>
          </p:nvPicPr>
          <p:blipFill>
            <a:blip r:embed="rId7"/>
            <a:stretch>
              <a:fillRect/>
            </a:stretch>
          </p:blipFill>
          <p:spPr>
            <a:xfrm>
              <a:off x="3892238" y="5068213"/>
              <a:ext cx="997873" cy="1106228"/>
            </a:xfrm>
            <a:prstGeom prst="rect">
              <a:avLst/>
            </a:prstGeom>
          </p:spPr>
        </p:pic>
      </p:grpSp>
      <p:cxnSp>
        <p:nvCxnSpPr>
          <p:cNvPr id="10" name="Google Shape;1024;p38">
            <a:extLst>
              <a:ext uri="{FF2B5EF4-FFF2-40B4-BE49-F238E27FC236}">
                <a16:creationId xmlns:a16="http://schemas.microsoft.com/office/drawing/2014/main" id="{253A2022-09AB-5EF4-67C4-DCE915516D93}"/>
              </a:ext>
            </a:extLst>
          </p:cNvPr>
          <p:cNvCxnSpPr>
            <a:cxnSpLocks/>
          </p:cNvCxnSpPr>
          <p:nvPr/>
        </p:nvCxnSpPr>
        <p:spPr>
          <a:xfrm>
            <a:off x="6057900" y="0"/>
            <a:ext cx="0" cy="1197864"/>
          </a:xfrm>
          <a:prstGeom prst="straightConnector1">
            <a:avLst/>
          </a:prstGeom>
          <a:noFill/>
          <a:ln w="9525" cap="flat" cmpd="sng">
            <a:solidFill>
              <a:schemeClr val="lt1"/>
            </a:solidFill>
            <a:prstDash val="solid"/>
            <a:miter lim="800000"/>
            <a:headEnd type="none" w="sm" len="sm"/>
            <a:tailEnd type="none" w="sm" len="sm"/>
          </a:ln>
        </p:spPr>
      </p:cxnSp>
      <p:cxnSp>
        <p:nvCxnSpPr>
          <p:cNvPr id="11" name="Google Shape;1025;p38">
            <a:extLst>
              <a:ext uri="{FF2B5EF4-FFF2-40B4-BE49-F238E27FC236}">
                <a16:creationId xmlns:a16="http://schemas.microsoft.com/office/drawing/2014/main" id="{4BF4D170-F9DF-688D-C7DB-036DF7662372}"/>
              </a:ext>
            </a:extLst>
          </p:cNvPr>
          <p:cNvCxnSpPr>
            <a:cxnSpLocks/>
          </p:cNvCxnSpPr>
          <p:nvPr/>
        </p:nvCxnSpPr>
        <p:spPr>
          <a:xfrm>
            <a:off x="6067044" y="679508"/>
            <a:ext cx="0" cy="545788"/>
          </a:xfrm>
          <a:prstGeom prst="straightConnector1">
            <a:avLst/>
          </a:prstGeom>
          <a:noFill/>
          <a:ln w="28575" cap="flat" cmpd="sng">
            <a:solidFill>
              <a:schemeClr val="lt1"/>
            </a:solidFill>
            <a:prstDash val="solid"/>
            <a:miter lim="800000"/>
            <a:headEnd type="none" w="sm" len="sm"/>
            <a:tailEnd type="none" w="sm" len="sm"/>
          </a:ln>
        </p:spPr>
      </p:cxnSp>
      <p:pic>
        <p:nvPicPr>
          <p:cNvPr id="7" name="Picture 6" descr="Qr code&#10;&#10;Description automatically generated">
            <a:extLst>
              <a:ext uri="{FF2B5EF4-FFF2-40B4-BE49-F238E27FC236}">
                <a16:creationId xmlns:a16="http://schemas.microsoft.com/office/drawing/2014/main" id="{7F388B76-4B1C-042B-72A7-8C1C8A0D94DB}"/>
              </a:ext>
            </a:extLst>
          </p:cNvPr>
          <p:cNvPicPr>
            <a:picLocks noChangeAspect="1"/>
          </p:cNvPicPr>
          <p:nvPr/>
        </p:nvPicPr>
        <p:blipFill>
          <a:blip r:embed="rId8"/>
          <a:stretch>
            <a:fillRect/>
          </a:stretch>
        </p:blipFill>
        <p:spPr>
          <a:xfrm>
            <a:off x="9427464" y="3008181"/>
            <a:ext cx="1378570" cy="1378570"/>
          </a:xfrm>
          <a:prstGeom prst="rect">
            <a:avLst/>
          </a:prstGeom>
        </p:spPr>
      </p:pic>
    </p:spTree>
    <p:extLst>
      <p:ext uri="{BB962C8B-B14F-4D97-AF65-F5344CB8AC3E}">
        <p14:creationId xmlns:p14="http://schemas.microsoft.com/office/powerpoint/2010/main" val="247164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9"/>
        <p:cNvGrpSpPr/>
        <p:nvPr/>
      </p:nvGrpSpPr>
      <p:grpSpPr>
        <a:xfrm>
          <a:off x="0" y="0"/>
          <a:ext cx="0" cy="0"/>
          <a:chOff x="0" y="0"/>
          <a:chExt cx="0" cy="0"/>
        </a:xfrm>
      </p:grpSpPr>
      <p:sp>
        <p:nvSpPr>
          <p:cNvPr id="200" name="Google Shape;200;p2"/>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Calibri"/>
              <a:ea typeface="Calibri"/>
              <a:cs typeface="Calibri"/>
              <a:sym typeface="Calibri"/>
            </a:endParaRPr>
          </a:p>
        </p:txBody>
      </p:sp>
      <p:grpSp>
        <p:nvGrpSpPr>
          <p:cNvPr id="205" name="Google Shape;205;p2"/>
          <p:cNvGrpSpPr/>
          <p:nvPr/>
        </p:nvGrpSpPr>
        <p:grpSpPr>
          <a:xfrm>
            <a:off x="616453" y="-60"/>
            <a:ext cx="11432" cy="1195500"/>
            <a:chOff x="616453" y="-60"/>
            <a:chExt cx="11432" cy="1195500"/>
          </a:xfrm>
        </p:grpSpPr>
        <p:cxnSp>
          <p:nvCxnSpPr>
            <p:cNvPr id="206" name="Google Shape;206;p2"/>
            <p:cNvCxnSpPr/>
            <p:nvPr/>
          </p:nvCxnSpPr>
          <p:spPr>
            <a:xfrm rot="-5400000">
              <a:off x="307785" y="872489"/>
              <a:ext cx="640200" cy="0"/>
            </a:xfrm>
            <a:prstGeom prst="straightConnector1">
              <a:avLst/>
            </a:prstGeom>
            <a:ln>
              <a:solidFill>
                <a:schemeClr val="bg1"/>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207" name="Google Shape;207;p2"/>
            <p:cNvCxnSpPr/>
            <p:nvPr/>
          </p:nvCxnSpPr>
          <p:spPr>
            <a:xfrm rot="-5400000">
              <a:off x="18703" y="597690"/>
              <a:ext cx="1195500" cy="0"/>
            </a:xfrm>
            <a:prstGeom prst="straightConnector1">
              <a:avLst/>
            </a:prstGeom>
            <a:ln>
              <a:solidFill>
                <a:schemeClr val="bg1"/>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grpSp>
      <p:grpSp>
        <p:nvGrpSpPr>
          <p:cNvPr id="20" name="Group 19">
            <a:extLst>
              <a:ext uri="{FF2B5EF4-FFF2-40B4-BE49-F238E27FC236}">
                <a16:creationId xmlns:a16="http://schemas.microsoft.com/office/drawing/2014/main" id="{575C2DDA-1BB9-2081-11F0-043E0D797B33}"/>
              </a:ext>
            </a:extLst>
          </p:cNvPr>
          <p:cNvGrpSpPr/>
          <p:nvPr/>
        </p:nvGrpSpPr>
        <p:grpSpPr>
          <a:xfrm>
            <a:off x="487143" y="1821180"/>
            <a:ext cx="8310880" cy="4815840"/>
            <a:chOff x="2092960" y="1554480"/>
            <a:chExt cx="8310880" cy="4815840"/>
          </a:xfrm>
        </p:grpSpPr>
        <p:grpSp>
          <p:nvGrpSpPr>
            <p:cNvPr id="19" name="Group 18">
              <a:extLst>
                <a:ext uri="{FF2B5EF4-FFF2-40B4-BE49-F238E27FC236}">
                  <a16:creationId xmlns:a16="http://schemas.microsoft.com/office/drawing/2014/main" id="{43222FF9-F2A9-CB29-6BA4-2BF2D55AFCC4}"/>
                </a:ext>
              </a:extLst>
            </p:cNvPr>
            <p:cNvGrpSpPr/>
            <p:nvPr/>
          </p:nvGrpSpPr>
          <p:grpSpPr>
            <a:xfrm>
              <a:off x="7914640" y="1554480"/>
              <a:ext cx="2489200" cy="4815840"/>
              <a:chOff x="7630160" y="1473200"/>
              <a:chExt cx="2489200" cy="4815840"/>
            </a:xfrm>
          </p:grpSpPr>
          <p:sp>
            <p:nvSpPr>
              <p:cNvPr id="16" name="Snip Diagonal Corner Rectangle 15">
                <a:extLst>
                  <a:ext uri="{FF2B5EF4-FFF2-40B4-BE49-F238E27FC236}">
                    <a16:creationId xmlns:a16="http://schemas.microsoft.com/office/drawing/2014/main" id="{C9A72C24-C357-D79A-EA61-AEFA88D1A99B}"/>
                  </a:ext>
                </a:extLst>
              </p:cNvPr>
              <p:cNvSpPr/>
              <p:nvPr/>
            </p:nvSpPr>
            <p:spPr>
              <a:xfrm>
                <a:off x="7630160" y="1473200"/>
                <a:ext cx="2489200" cy="4815840"/>
              </a:xfrm>
              <a:prstGeom prst="snip2Diag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0315361-6C48-7687-C68A-244CE249F353}"/>
                  </a:ext>
                </a:extLst>
              </p:cNvPr>
              <p:cNvGrpSpPr/>
              <p:nvPr/>
            </p:nvGrpSpPr>
            <p:grpSpPr>
              <a:xfrm>
                <a:off x="7932910" y="3869166"/>
                <a:ext cx="2017154" cy="2150584"/>
                <a:chOff x="1416724" y="3696931"/>
                <a:chExt cx="2017154" cy="2150584"/>
              </a:xfrm>
            </p:grpSpPr>
            <p:sp>
              <p:nvSpPr>
                <p:cNvPr id="208" name="Google Shape;208;p2"/>
                <p:cNvSpPr txBox="1"/>
                <p:nvPr/>
              </p:nvSpPr>
              <p:spPr>
                <a:xfrm>
                  <a:off x="1416724" y="3696931"/>
                  <a:ext cx="2017154" cy="130802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Misty McLaughlin</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endParaRPr sz="1900" b="0" i="0" u="none" strike="noStrike" cap="none" dirty="0">
                    <a:solidFill>
                      <a:schemeClr val="accent4"/>
                    </a:solidFill>
                    <a:latin typeface="Lato"/>
                    <a:ea typeface="Lato"/>
                    <a:cs typeface="Lato"/>
                    <a:sym typeface="Lato"/>
                  </a:endParaRPr>
                </a:p>
              </p:txBody>
            </p:sp>
            <p:pic>
              <p:nvPicPr>
                <p:cNvPr id="7" name="Google Shape;245;p1">
                  <a:extLst>
                    <a:ext uri="{FF2B5EF4-FFF2-40B4-BE49-F238E27FC236}">
                      <a16:creationId xmlns:a16="http://schemas.microsoft.com/office/drawing/2014/main" id="{73EDC493-EC1D-C97C-1DF9-09F8840788BD}"/>
                    </a:ext>
                  </a:extLst>
                </p:cNvPr>
                <p:cNvPicPr preferRelativeResize="0">
                  <a:picLocks/>
                </p:cNvPicPr>
                <p:nvPr/>
              </p:nvPicPr>
              <p:blipFill rotWithShape="1">
                <a:blip r:embed="rId3">
                  <a:alphaModFix/>
                </a:blip>
                <a:srcRect t="12500" b="12500"/>
                <a:stretch/>
              </p:blipFill>
              <p:spPr>
                <a:xfrm>
                  <a:off x="1704911" y="5109886"/>
                  <a:ext cx="1307327" cy="737629"/>
                </a:xfrm>
                <a:prstGeom prst="rect">
                  <a:avLst/>
                </a:prstGeom>
                <a:noFill/>
                <a:ln>
                  <a:noFill/>
                </a:ln>
              </p:spPr>
            </p:pic>
          </p:grpSp>
        </p:grpSp>
        <p:grpSp>
          <p:nvGrpSpPr>
            <p:cNvPr id="17" name="Group 16">
              <a:extLst>
                <a:ext uri="{FF2B5EF4-FFF2-40B4-BE49-F238E27FC236}">
                  <a16:creationId xmlns:a16="http://schemas.microsoft.com/office/drawing/2014/main" id="{56932D0F-455A-BF8E-05FC-F0319A955669}"/>
                </a:ext>
              </a:extLst>
            </p:cNvPr>
            <p:cNvGrpSpPr/>
            <p:nvPr/>
          </p:nvGrpSpPr>
          <p:grpSpPr>
            <a:xfrm>
              <a:off x="5003800" y="1554480"/>
              <a:ext cx="2489200" cy="4815840"/>
              <a:chOff x="4978400" y="1473200"/>
              <a:chExt cx="2489200" cy="4815840"/>
            </a:xfrm>
          </p:grpSpPr>
          <p:sp>
            <p:nvSpPr>
              <p:cNvPr id="15" name="Snip Diagonal Corner Rectangle 14">
                <a:extLst>
                  <a:ext uri="{FF2B5EF4-FFF2-40B4-BE49-F238E27FC236}">
                    <a16:creationId xmlns:a16="http://schemas.microsoft.com/office/drawing/2014/main" id="{DB7FE3CF-3873-E0EB-0CC1-38CDF2F14380}"/>
                  </a:ext>
                </a:extLst>
              </p:cNvPr>
              <p:cNvSpPr/>
              <p:nvPr/>
            </p:nvSpPr>
            <p:spPr>
              <a:xfrm>
                <a:off x="4978400" y="1473200"/>
                <a:ext cx="2489200" cy="4815840"/>
              </a:xfrm>
              <a:prstGeom prst="snip2Diag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856CD06-2550-D90B-5A0A-F1992E93693A}"/>
                  </a:ext>
                </a:extLst>
              </p:cNvPr>
              <p:cNvGrpSpPr/>
              <p:nvPr/>
            </p:nvGrpSpPr>
            <p:grpSpPr>
              <a:xfrm>
                <a:off x="5223100" y="1766179"/>
                <a:ext cx="1999800" cy="4229882"/>
                <a:chOff x="6638413" y="1547652"/>
                <a:chExt cx="1999800" cy="4229882"/>
              </a:xfrm>
            </p:grpSpPr>
            <p:grpSp>
              <p:nvGrpSpPr>
                <p:cNvPr id="3" name="Group 2">
                  <a:extLst>
                    <a:ext uri="{FF2B5EF4-FFF2-40B4-BE49-F238E27FC236}">
                      <a16:creationId xmlns:a16="http://schemas.microsoft.com/office/drawing/2014/main" id="{BF3E1F21-BC3E-56D2-51BA-B826FA12E0EE}"/>
                    </a:ext>
                  </a:extLst>
                </p:cNvPr>
                <p:cNvGrpSpPr/>
                <p:nvPr/>
              </p:nvGrpSpPr>
              <p:grpSpPr>
                <a:xfrm>
                  <a:off x="6638413" y="1547652"/>
                  <a:ext cx="1999800" cy="3437458"/>
                  <a:chOff x="9886712" y="1581912"/>
                  <a:chExt cx="1999800" cy="3437458"/>
                </a:xfrm>
              </p:grpSpPr>
              <p:sp>
                <p:nvSpPr>
                  <p:cNvPr id="212" name="Google Shape;212;p2"/>
                  <p:cNvSpPr txBox="1"/>
                  <p:nvPr/>
                </p:nvSpPr>
                <p:spPr>
                  <a:xfrm>
                    <a:off x="9886712" y="3711350"/>
                    <a:ext cx="1999800" cy="130802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Julia</a:t>
                    </a:r>
                  </a:p>
                  <a:p>
                    <a:pPr marL="0" marR="0" lvl="0" indent="0" algn="ctr" rtl="0">
                      <a:lnSpc>
                        <a:spcPct val="100000"/>
                      </a:lnSpc>
                      <a:spcBef>
                        <a:spcPts val="0"/>
                      </a:spcBef>
                      <a:spcAft>
                        <a:spcPts val="0"/>
                      </a:spcAft>
                      <a:buClr>
                        <a:srgbClr val="000000"/>
                      </a:buClr>
                      <a:buSzPts val="2700"/>
                      <a:buFont typeface="Arial"/>
                      <a:buNone/>
                    </a:pPr>
                    <a:r>
                      <a:rPr lang="en-US" sz="2700" b="1" dirty="0" err="1">
                        <a:solidFill>
                          <a:schemeClr val="accent4"/>
                        </a:solidFill>
                        <a:latin typeface="Lato"/>
                        <a:ea typeface="Lato"/>
                        <a:cs typeface="Lato"/>
                        <a:sym typeface="Lato"/>
                      </a:rPr>
                      <a:t>Toepfer</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endParaRPr sz="1000" b="0" i="1" u="none" strike="noStrike" cap="none" dirty="0">
                      <a:solidFill>
                        <a:schemeClr val="accent4"/>
                      </a:solidFill>
                      <a:latin typeface="Lato"/>
                      <a:ea typeface="Lato"/>
                      <a:cs typeface="Lato"/>
                      <a:sym typeface="Lato"/>
                    </a:endParaRPr>
                  </a:p>
                </p:txBody>
              </p:sp>
              <p:pic>
                <p:nvPicPr>
                  <p:cNvPr id="214" name="Google Shape;214;p2"/>
                  <p:cNvPicPr preferRelativeResize="0"/>
                  <p:nvPr/>
                </p:nvPicPr>
                <p:blipFill>
                  <a:blip r:embed="rId4"/>
                  <a:srcRect/>
                  <a:stretch/>
                </p:blipFill>
                <p:spPr>
                  <a:xfrm>
                    <a:off x="9985299" y="1581912"/>
                    <a:ext cx="1883650" cy="1906304"/>
                  </a:xfrm>
                  <a:prstGeom prst="ellipse">
                    <a:avLst/>
                  </a:prstGeom>
                  <a:noFill/>
                  <a:ln>
                    <a:noFill/>
                  </a:ln>
                </p:spPr>
              </p:pic>
            </p:grpSp>
            <p:pic>
              <p:nvPicPr>
                <p:cNvPr id="8" name="Picture 7" descr="Text&#10;&#10;Description automatically generated">
                  <a:extLst>
                    <a:ext uri="{FF2B5EF4-FFF2-40B4-BE49-F238E27FC236}">
                      <a16:creationId xmlns:a16="http://schemas.microsoft.com/office/drawing/2014/main" id="{696E408B-F511-0759-85E6-587479DB18D8}"/>
                    </a:ext>
                  </a:extLst>
                </p:cNvPr>
                <p:cNvPicPr>
                  <a:picLocks noChangeAspect="1"/>
                </p:cNvPicPr>
                <p:nvPr/>
              </p:nvPicPr>
              <p:blipFill>
                <a:blip r:embed="rId5"/>
                <a:stretch>
                  <a:fillRect/>
                </a:stretch>
              </p:blipFill>
              <p:spPr>
                <a:xfrm>
                  <a:off x="7107840" y="5179867"/>
                  <a:ext cx="1060947" cy="597667"/>
                </a:xfrm>
                <a:prstGeom prst="rect">
                  <a:avLst/>
                </a:prstGeom>
              </p:spPr>
            </p:pic>
          </p:grpSp>
        </p:grpSp>
        <p:grpSp>
          <p:nvGrpSpPr>
            <p:cNvPr id="18" name="Group 17">
              <a:extLst>
                <a:ext uri="{FF2B5EF4-FFF2-40B4-BE49-F238E27FC236}">
                  <a16:creationId xmlns:a16="http://schemas.microsoft.com/office/drawing/2014/main" id="{628A9D8B-BC59-2AC0-2E8B-62336F6F69CE}"/>
                </a:ext>
              </a:extLst>
            </p:cNvPr>
            <p:cNvGrpSpPr/>
            <p:nvPr/>
          </p:nvGrpSpPr>
          <p:grpSpPr>
            <a:xfrm>
              <a:off x="2092960" y="1554480"/>
              <a:ext cx="2489200" cy="4815840"/>
              <a:chOff x="2092960" y="1473200"/>
              <a:chExt cx="2489200" cy="4815840"/>
            </a:xfrm>
          </p:grpSpPr>
          <p:sp>
            <p:nvSpPr>
              <p:cNvPr id="14" name="Snip Diagonal Corner Rectangle 13">
                <a:extLst>
                  <a:ext uri="{FF2B5EF4-FFF2-40B4-BE49-F238E27FC236}">
                    <a16:creationId xmlns:a16="http://schemas.microsoft.com/office/drawing/2014/main" id="{E9B0539E-2E5D-9579-7049-7F20D82DFF34}"/>
                  </a:ext>
                </a:extLst>
              </p:cNvPr>
              <p:cNvSpPr/>
              <p:nvPr/>
            </p:nvSpPr>
            <p:spPr>
              <a:xfrm>
                <a:off x="2092960" y="1473200"/>
                <a:ext cx="2489200" cy="4815840"/>
              </a:xfrm>
              <a:prstGeom prst="snip2Diag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EFB990A-A19E-A4D4-25DD-92B2E7AFDAE1}"/>
                  </a:ext>
                </a:extLst>
              </p:cNvPr>
              <p:cNvGrpSpPr/>
              <p:nvPr/>
            </p:nvGrpSpPr>
            <p:grpSpPr>
              <a:xfrm>
                <a:off x="2289060" y="1718728"/>
                <a:ext cx="2097000" cy="4324784"/>
                <a:chOff x="3999000" y="1570256"/>
                <a:chExt cx="2097000" cy="4324784"/>
              </a:xfrm>
            </p:grpSpPr>
            <p:grpSp>
              <p:nvGrpSpPr>
                <p:cNvPr id="2" name="Group 1">
                  <a:extLst>
                    <a:ext uri="{FF2B5EF4-FFF2-40B4-BE49-F238E27FC236}">
                      <a16:creationId xmlns:a16="http://schemas.microsoft.com/office/drawing/2014/main" id="{BA3D2479-C57C-24EF-9F0D-A883D61A4DF5}"/>
                    </a:ext>
                  </a:extLst>
                </p:cNvPr>
                <p:cNvGrpSpPr/>
                <p:nvPr/>
              </p:nvGrpSpPr>
              <p:grpSpPr>
                <a:xfrm>
                  <a:off x="3999000" y="1570256"/>
                  <a:ext cx="2097000" cy="3414854"/>
                  <a:chOff x="7467713" y="1604516"/>
                  <a:chExt cx="2097000" cy="3414854"/>
                </a:xfrm>
              </p:grpSpPr>
              <p:sp>
                <p:nvSpPr>
                  <p:cNvPr id="211" name="Google Shape;211;p2"/>
                  <p:cNvSpPr txBox="1"/>
                  <p:nvPr/>
                </p:nvSpPr>
                <p:spPr>
                  <a:xfrm>
                    <a:off x="7467713" y="3711350"/>
                    <a:ext cx="2097000" cy="130802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6"/>
                        </a:solidFill>
                        <a:latin typeface="Lato"/>
                        <a:ea typeface="Lato"/>
                        <a:cs typeface="Lato"/>
                        <a:sym typeface="Lato"/>
                      </a:rPr>
                      <a:t>Karla</a:t>
                    </a:r>
                  </a:p>
                  <a:p>
                    <a:pPr marL="0" marR="0" lvl="0" indent="0" algn="ctr" rtl="0">
                      <a:lnSpc>
                        <a:spcPct val="100000"/>
                      </a:lnSpc>
                      <a:spcBef>
                        <a:spcPts val="0"/>
                      </a:spcBef>
                      <a:spcAft>
                        <a:spcPts val="0"/>
                      </a:spcAft>
                      <a:buClr>
                        <a:srgbClr val="000000"/>
                      </a:buClr>
                      <a:buSzPts val="2700"/>
                      <a:buFont typeface="Arial"/>
                      <a:buNone/>
                    </a:pPr>
                    <a:r>
                      <a:rPr lang="en-US" sz="2700" b="1" dirty="0">
                        <a:solidFill>
                          <a:schemeClr val="accent6"/>
                        </a:solidFill>
                        <a:latin typeface="Lato"/>
                        <a:ea typeface="Lato"/>
                        <a:cs typeface="Lato"/>
                        <a:sym typeface="Lato"/>
                      </a:rPr>
                      <a:t>Capers</a:t>
                    </a:r>
                    <a:br>
                      <a:rPr lang="en-US" sz="2700" b="1" i="0" u="none" strike="noStrike" cap="none" dirty="0">
                        <a:solidFill>
                          <a:schemeClr val="accent6"/>
                        </a:solidFill>
                        <a:latin typeface="Lato"/>
                        <a:ea typeface="Lato"/>
                        <a:cs typeface="Lato"/>
                        <a:sym typeface="Lato"/>
                      </a:rPr>
                    </a:br>
                    <a:r>
                      <a:rPr lang="en-US" sz="1900" b="0" i="0" u="none" strike="noStrike" cap="none" dirty="0">
                        <a:solidFill>
                          <a:schemeClr val="accent6"/>
                        </a:solidFill>
                        <a:latin typeface="Lato"/>
                        <a:ea typeface="Lato"/>
                        <a:cs typeface="Lato"/>
                        <a:sym typeface="Lato"/>
                      </a:rPr>
                      <a:t>(She/Her)</a:t>
                    </a:r>
                    <a:endParaRPr sz="1000" b="0" i="1" u="none" strike="noStrike" cap="none" dirty="0">
                      <a:solidFill>
                        <a:schemeClr val="accent6"/>
                      </a:solidFill>
                      <a:latin typeface="Lato"/>
                      <a:ea typeface="Lato"/>
                      <a:cs typeface="Lato"/>
                      <a:sym typeface="Lato"/>
                    </a:endParaRPr>
                  </a:p>
                </p:txBody>
              </p:sp>
              <p:pic>
                <p:nvPicPr>
                  <p:cNvPr id="213" name="Google Shape;213;p2"/>
                  <p:cNvPicPr preferRelativeResize="0"/>
                  <p:nvPr/>
                </p:nvPicPr>
                <p:blipFill rotWithShape="1">
                  <a:blip r:embed="rId6"/>
                  <a:srcRect l="546" r="546"/>
                  <a:stretch/>
                </p:blipFill>
                <p:spPr>
                  <a:xfrm>
                    <a:off x="7543800" y="1604516"/>
                    <a:ext cx="1883650" cy="1858744"/>
                  </a:xfrm>
                  <a:prstGeom prst="ellipse">
                    <a:avLst/>
                  </a:prstGeom>
                  <a:noFill/>
                  <a:ln>
                    <a:noFill/>
                  </a:ln>
                </p:spPr>
              </p:pic>
            </p:grpSp>
            <p:pic>
              <p:nvPicPr>
                <p:cNvPr id="9" name="Picture 8" descr="A picture containing text, sign&#10;&#10;Description automatically generated">
                  <a:extLst>
                    <a:ext uri="{FF2B5EF4-FFF2-40B4-BE49-F238E27FC236}">
                      <a16:creationId xmlns:a16="http://schemas.microsoft.com/office/drawing/2014/main" id="{5C5F82D3-FBA1-77B5-9C22-BA6329F9913C}"/>
                    </a:ext>
                  </a:extLst>
                </p:cNvPr>
                <p:cNvPicPr>
                  <a:picLocks noChangeAspect="1"/>
                </p:cNvPicPr>
                <p:nvPr/>
              </p:nvPicPr>
              <p:blipFill>
                <a:blip r:embed="rId7"/>
                <a:stretch>
                  <a:fillRect/>
                </a:stretch>
              </p:blipFill>
              <p:spPr>
                <a:xfrm>
                  <a:off x="4671941" y="5062361"/>
                  <a:ext cx="751118" cy="832679"/>
                </a:xfrm>
                <a:prstGeom prst="rect">
                  <a:avLst/>
                </a:prstGeom>
              </p:spPr>
            </p:pic>
          </p:grpSp>
        </p:grpSp>
      </p:grpSp>
      <p:sp>
        <p:nvSpPr>
          <p:cNvPr id="21" name="Google Shape;201;p2">
            <a:extLst>
              <a:ext uri="{FF2B5EF4-FFF2-40B4-BE49-F238E27FC236}">
                <a16:creationId xmlns:a16="http://schemas.microsoft.com/office/drawing/2014/main" id="{5DE17381-8000-333D-8D33-6059AB863C38}"/>
              </a:ext>
            </a:extLst>
          </p:cNvPr>
          <p:cNvSpPr txBox="1"/>
          <p:nvPr/>
        </p:nvSpPr>
        <p:spPr>
          <a:xfrm>
            <a:off x="1115568" y="411480"/>
            <a:ext cx="7554000" cy="7078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4000" b="1" dirty="0">
                <a:solidFill>
                  <a:schemeClr val="bg1"/>
                </a:solidFill>
                <a:latin typeface="Libre Baskerville"/>
                <a:sym typeface="Libre Baskerville"/>
              </a:rPr>
              <a:t>Thank You!</a:t>
            </a:r>
            <a:endParaRPr sz="4000" b="0" i="0" u="none" strike="noStrike" cap="none" dirty="0">
              <a:solidFill>
                <a:schemeClr val="bg1"/>
              </a:solidFill>
              <a:latin typeface="Arial"/>
              <a:ea typeface="Arial"/>
              <a:cs typeface="Arial"/>
              <a:sym typeface="Arial"/>
            </a:endParaRPr>
          </a:p>
        </p:txBody>
      </p:sp>
      <p:sp>
        <p:nvSpPr>
          <p:cNvPr id="22" name="TextBox 21">
            <a:extLst>
              <a:ext uri="{FF2B5EF4-FFF2-40B4-BE49-F238E27FC236}">
                <a16:creationId xmlns:a16="http://schemas.microsoft.com/office/drawing/2014/main" id="{FCC12381-66BD-39F0-35F3-934329F42D23}"/>
              </a:ext>
            </a:extLst>
          </p:cNvPr>
          <p:cNvSpPr txBox="1"/>
          <p:nvPr/>
        </p:nvSpPr>
        <p:spPr>
          <a:xfrm>
            <a:off x="1115568" y="997528"/>
            <a:ext cx="6096000" cy="504112"/>
          </a:xfrm>
          <a:prstGeom prst="rect">
            <a:avLst/>
          </a:prstGeom>
          <a:noFill/>
        </p:spPr>
        <p:txBody>
          <a:bodyPr wrap="square">
            <a:spAutoFit/>
          </a:bodyPr>
          <a:lstStyle/>
          <a:p>
            <a:pPr marL="25400" lvl="0">
              <a:lnSpc>
                <a:spcPct val="125000"/>
              </a:lnSpc>
              <a:buClr>
                <a:schemeClr val="dk1"/>
              </a:buClr>
              <a:buSzPts val="2400"/>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sym typeface="Lato"/>
              </a:rPr>
              <a:t>Please take our session survey.</a:t>
            </a:r>
          </a:p>
        </p:txBody>
      </p:sp>
      <p:sp>
        <p:nvSpPr>
          <p:cNvPr id="6" name="Snip Diagonal Corner Rectangle 5">
            <a:extLst>
              <a:ext uri="{FF2B5EF4-FFF2-40B4-BE49-F238E27FC236}">
                <a16:creationId xmlns:a16="http://schemas.microsoft.com/office/drawing/2014/main" id="{FE038239-F498-8D41-76F3-2DABB53C24C9}"/>
              </a:ext>
            </a:extLst>
          </p:cNvPr>
          <p:cNvSpPr/>
          <p:nvPr/>
        </p:nvSpPr>
        <p:spPr>
          <a:xfrm>
            <a:off x="9219663" y="1835677"/>
            <a:ext cx="2489200" cy="4815840"/>
          </a:xfrm>
          <a:prstGeom prst="snip2Diag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202;p2">
            <a:extLst>
              <a:ext uri="{FF2B5EF4-FFF2-40B4-BE49-F238E27FC236}">
                <a16:creationId xmlns:a16="http://schemas.microsoft.com/office/drawing/2014/main" id="{6E68C286-250B-3570-495C-8AA0A6E7DBCD}"/>
              </a:ext>
            </a:extLst>
          </p:cNvPr>
          <p:cNvPicPr preferRelativeResize="0"/>
          <p:nvPr/>
        </p:nvPicPr>
        <p:blipFill>
          <a:blip r:embed="rId8"/>
          <a:srcRect l="1" r="1"/>
          <a:stretch/>
        </p:blipFill>
        <p:spPr>
          <a:xfrm>
            <a:off x="9522438" y="2104968"/>
            <a:ext cx="1883674" cy="1883700"/>
          </a:xfrm>
          <a:prstGeom prst="ellipse">
            <a:avLst/>
          </a:prstGeom>
          <a:noFill/>
          <a:ln>
            <a:noFill/>
          </a:ln>
        </p:spPr>
      </p:pic>
      <p:sp>
        <p:nvSpPr>
          <p:cNvPr id="23" name="Google Shape;208;p2">
            <a:extLst>
              <a:ext uri="{FF2B5EF4-FFF2-40B4-BE49-F238E27FC236}">
                <a16:creationId xmlns:a16="http://schemas.microsoft.com/office/drawing/2014/main" id="{493B6046-46B5-B5AC-4AE8-6FB5C7D8608F}"/>
              </a:ext>
            </a:extLst>
          </p:cNvPr>
          <p:cNvSpPr txBox="1"/>
          <p:nvPr/>
        </p:nvSpPr>
        <p:spPr>
          <a:xfrm>
            <a:off x="9522413" y="4231643"/>
            <a:ext cx="1883700" cy="130802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chemeClr val="accent4"/>
                </a:solidFill>
                <a:latin typeface="Lato"/>
                <a:ea typeface="Lato"/>
                <a:cs typeface="Lato"/>
                <a:sym typeface="Lato"/>
              </a:rPr>
              <a:t>Alice Hendricks</a:t>
            </a:r>
            <a:br>
              <a:rPr lang="en-US" sz="2700" b="1" i="0" u="none" strike="noStrike" cap="none" dirty="0">
                <a:solidFill>
                  <a:schemeClr val="accent4"/>
                </a:solidFill>
                <a:latin typeface="Lato"/>
                <a:ea typeface="Lato"/>
                <a:cs typeface="Lato"/>
                <a:sym typeface="Lato"/>
              </a:rPr>
            </a:br>
            <a:r>
              <a:rPr lang="en-US" sz="1900" b="0" i="0" u="none" strike="noStrike" cap="none" dirty="0">
                <a:solidFill>
                  <a:schemeClr val="accent4"/>
                </a:solidFill>
                <a:latin typeface="Lato"/>
                <a:ea typeface="Lato"/>
                <a:cs typeface="Lato"/>
                <a:sym typeface="Lato"/>
              </a:rPr>
              <a:t>(She/Her)</a:t>
            </a:r>
            <a:endParaRPr sz="1900" b="0" i="0" u="none" strike="noStrike" cap="none" dirty="0">
              <a:solidFill>
                <a:schemeClr val="accent4"/>
              </a:solidFill>
              <a:latin typeface="Lato"/>
              <a:ea typeface="Lato"/>
              <a:cs typeface="Lato"/>
              <a:sym typeface="Lato"/>
            </a:endParaRPr>
          </a:p>
        </p:txBody>
      </p:sp>
      <p:pic>
        <p:nvPicPr>
          <p:cNvPr id="24" name="Google Shape;245;p1">
            <a:extLst>
              <a:ext uri="{FF2B5EF4-FFF2-40B4-BE49-F238E27FC236}">
                <a16:creationId xmlns:a16="http://schemas.microsoft.com/office/drawing/2014/main" id="{D06F3F57-DBD4-718E-2F62-382236BD05DF}"/>
              </a:ext>
            </a:extLst>
          </p:cNvPr>
          <p:cNvPicPr preferRelativeResize="0">
            <a:picLocks/>
          </p:cNvPicPr>
          <p:nvPr/>
        </p:nvPicPr>
        <p:blipFill rotWithShape="1">
          <a:blip r:embed="rId3">
            <a:alphaModFix/>
          </a:blip>
          <a:srcRect t="12500" b="12500"/>
          <a:stretch/>
        </p:blipFill>
        <p:spPr>
          <a:xfrm>
            <a:off x="9810600" y="5644598"/>
            <a:ext cx="1307327" cy="737629"/>
          </a:xfrm>
          <a:prstGeom prst="rect">
            <a:avLst/>
          </a:prstGeom>
          <a:noFill/>
          <a:ln>
            <a:noFill/>
          </a:ln>
        </p:spPr>
      </p:pic>
      <p:pic>
        <p:nvPicPr>
          <p:cNvPr id="25" name="Google Shape;203;p2" descr="A person standing in front of a brick building  Description automatically generated">
            <a:extLst>
              <a:ext uri="{FF2B5EF4-FFF2-40B4-BE49-F238E27FC236}">
                <a16:creationId xmlns:a16="http://schemas.microsoft.com/office/drawing/2014/main" id="{B4395498-DA34-8FC5-8B4E-997640908A1D}"/>
              </a:ext>
            </a:extLst>
          </p:cNvPr>
          <p:cNvPicPr preferRelativeResize="0"/>
          <p:nvPr/>
        </p:nvPicPr>
        <p:blipFill rotWithShape="1">
          <a:blip r:embed="rId9">
            <a:alphaModFix/>
          </a:blip>
          <a:srcRect t="5239" b="2973"/>
          <a:stretch/>
        </p:blipFill>
        <p:spPr>
          <a:xfrm>
            <a:off x="6605968" y="2117925"/>
            <a:ext cx="1883650" cy="1883702"/>
          </a:xfrm>
          <a:prstGeom prst="ellipse">
            <a:avLst/>
          </a:prstGeom>
          <a:noFill/>
          <a:ln>
            <a:noFill/>
          </a:ln>
        </p:spPr>
      </p:pic>
    </p:spTree>
    <p:extLst>
      <p:ext uri="{BB962C8B-B14F-4D97-AF65-F5344CB8AC3E}">
        <p14:creationId xmlns:p14="http://schemas.microsoft.com/office/powerpoint/2010/main" val="224280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919"/>
        <p:cNvGrpSpPr/>
        <p:nvPr/>
      </p:nvGrpSpPr>
      <p:grpSpPr>
        <a:xfrm>
          <a:off x="0" y="0"/>
          <a:ext cx="0" cy="0"/>
          <a:chOff x="0" y="0"/>
          <a:chExt cx="0" cy="0"/>
        </a:xfrm>
      </p:grpSpPr>
      <p:grpSp>
        <p:nvGrpSpPr>
          <p:cNvPr id="921" name="Google Shape;921;p31"/>
          <p:cNvGrpSpPr/>
          <p:nvPr/>
        </p:nvGrpSpPr>
        <p:grpSpPr>
          <a:xfrm>
            <a:off x="616453" y="-2"/>
            <a:ext cx="11432" cy="1195442"/>
            <a:chOff x="616453" y="-2"/>
            <a:chExt cx="11432" cy="1195442"/>
          </a:xfrm>
        </p:grpSpPr>
        <p:cxnSp>
          <p:nvCxnSpPr>
            <p:cNvPr id="922" name="Google Shape;922;p31"/>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923" name="Google Shape;923;p31"/>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pic>
        <p:nvPicPr>
          <p:cNvPr id="3" name="Picture Placeholder 2" descr="Graphical user interface, text, application, email&#10;&#10;Description automatically generated">
            <a:extLst>
              <a:ext uri="{FF2B5EF4-FFF2-40B4-BE49-F238E27FC236}">
                <a16:creationId xmlns:a16="http://schemas.microsoft.com/office/drawing/2014/main" id="{1CF5B936-EA92-8F65-9427-3FE3DA5BD81D}"/>
              </a:ext>
            </a:extLst>
          </p:cNvPr>
          <p:cNvPicPr>
            <a:picLocks noGrp="1" noChangeAspect="1"/>
          </p:cNvPicPr>
          <p:nvPr>
            <p:ph type="pic" idx="2"/>
          </p:nvPr>
        </p:nvPicPr>
        <p:blipFill>
          <a:blip r:embed="rId3"/>
          <a:srcRect t="152" b="152"/>
          <a:stretch>
            <a:fillRect/>
          </a:stretch>
        </p:blipFill>
        <p:spPr>
          <a:xfrm rot="21082604">
            <a:off x="6499273" y="934705"/>
            <a:ext cx="5554449" cy="6306234"/>
          </a:xfrm>
          <a:prstGeom prst="rect">
            <a:avLst/>
          </a:prstGeom>
          <a:solidFill>
            <a:srgbClr val="D6D6D6"/>
          </a:solidFill>
          <a:ln>
            <a:solidFill>
              <a:schemeClr val="bg1"/>
            </a:solidFill>
          </a:ln>
        </p:spPr>
      </p:pic>
      <p:sp>
        <p:nvSpPr>
          <p:cNvPr id="926" name="Google Shape;926;p31"/>
          <p:cNvSpPr txBox="1"/>
          <p:nvPr/>
        </p:nvSpPr>
        <p:spPr>
          <a:xfrm>
            <a:off x="762000" y="553464"/>
            <a:ext cx="421900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Libre Baskerville"/>
                <a:ea typeface="Libre Baskerville"/>
                <a:cs typeface="Libre Baskerville"/>
                <a:sym typeface="Libre Baskerville"/>
              </a:rPr>
              <a:t>Research</a:t>
            </a:r>
            <a:endParaRPr sz="4000" dirty="0"/>
          </a:p>
        </p:txBody>
      </p:sp>
      <p:sp>
        <p:nvSpPr>
          <p:cNvPr id="4" name="Google Shape;244;p5">
            <a:extLst>
              <a:ext uri="{FF2B5EF4-FFF2-40B4-BE49-F238E27FC236}">
                <a16:creationId xmlns:a16="http://schemas.microsoft.com/office/drawing/2014/main" id="{F5788A9B-4BEB-5C40-F89A-59EB74203374}"/>
              </a:ext>
            </a:extLst>
          </p:cNvPr>
          <p:cNvSpPr txBox="1">
            <a:spLocks/>
          </p:cNvSpPr>
          <p:nvPr/>
        </p:nvSpPr>
        <p:spPr>
          <a:xfrm>
            <a:off x="762000" y="1617580"/>
            <a:ext cx="4782235" cy="4247276"/>
          </a:xfrm>
          <a:prstGeom prst="rect">
            <a:avLst/>
          </a:prstGeom>
          <a:noFill/>
          <a:ln>
            <a:noFill/>
          </a:ln>
        </p:spPr>
        <p:txBody>
          <a:bodyPr spcFirstLastPara="1" wrap="square" lIns="91425" tIns="45700" rIns="91425" bIns="45700" anchor="t" anchorCtr="0">
            <a:spAutoFit/>
          </a:bodyPr>
          <a:lstStyle/>
          <a:p>
            <a:pPr marL="25400" lvl="0">
              <a:lnSpc>
                <a:spcPct val="125000"/>
              </a:lnSpc>
              <a:buClr>
                <a:schemeClr val="dk1"/>
              </a:buClr>
              <a:buSzPts val="2400"/>
            </a:pPr>
            <a:r>
              <a:rPr lang="en-US" sz="2400" b="1" dirty="0">
                <a:solidFill>
                  <a:schemeClr val="dk1"/>
                </a:solidFill>
                <a:latin typeface="Lato"/>
                <a:ea typeface="Lato"/>
                <a:cs typeface="Lato"/>
                <a:sym typeface="Lato"/>
              </a:rPr>
              <a:t>We asked nonprofit staff to weigh in on:</a:t>
            </a:r>
          </a:p>
          <a:p>
            <a:pPr marL="368300" lvl="0" indent="-342900">
              <a:lnSpc>
                <a:spcPct val="125000"/>
              </a:lnSpc>
              <a:buClr>
                <a:schemeClr val="dk1"/>
              </a:buClr>
              <a:buSzPts val="2400"/>
              <a:buFont typeface="Arial" panose="020B0604020202020204" pitchFamily="34" charset="0"/>
              <a:buChar char="•"/>
            </a:pPr>
            <a:r>
              <a:rPr lang="en-US" sz="2400" dirty="0">
                <a:solidFill>
                  <a:schemeClr val="dk1"/>
                </a:solidFill>
                <a:latin typeface="Lato"/>
                <a:ea typeface="Lato"/>
                <a:cs typeface="Lato"/>
                <a:sym typeface="Lato"/>
              </a:rPr>
              <a:t>What works and what doesn’t </a:t>
            </a:r>
          </a:p>
          <a:p>
            <a:pPr marL="368300" lvl="0" indent="-342900">
              <a:lnSpc>
                <a:spcPct val="125000"/>
              </a:lnSpc>
              <a:buClr>
                <a:schemeClr val="dk1"/>
              </a:buClr>
              <a:buSzPts val="2400"/>
              <a:buFont typeface="Arial" panose="020B0604020202020204" pitchFamily="34" charset="0"/>
              <a:buChar char="•"/>
            </a:pPr>
            <a:r>
              <a:rPr lang="en-US" sz="2400" dirty="0">
                <a:solidFill>
                  <a:schemeClr val="dk1"/>
                </a:solidFill>
                <a:latin typeface="Lato"/>
                <a:ea typeface="Lato"/>
                <a:cs typeface="Lato"/>
                <a:sym typeface="Lato"/>
              </a:rPr>
              <a:t>How process &amp; governance helps them (or doesn’t)</a:t>
            </a:r>
          </a:p>
          <a:p>
            <a:pPr marL="368300" lvl="0" indent="-342900">
              <a:lnSpc>
                <a:spcPct val="125000"/>
              </a:lnSpc>
              <a:buClr>
                <a:schemeClr val="dk1"/>
              </a:buClr>
              <a:buSzPts val="2400"/>
              <a:buFont typeface="Arial" panose="020B0604020202020204" pitchFamily="34" charset="0"/>
              <a:buChar char="•"/>
            </a:pPr>
            <a:r>
              <a:rPr lang="en-US" sz="2400" dirty="0">
                <a:solidFill>
                  <a:schemeClr val="dk1"/>
                </a:solidFill>
                <a:latin typeface="Lato"/>
                <a:ea typeface="Lato"/>
                <a:cs typeface="Lato"/>
                <a:sym typeface="Lato"/>
              </a:rPr>
              <a:t>Creative solutions to effective collaboration</a:t>
            </a:r>
            <a:endParaRPr lang="en-US" sz="2400" b="1" dirty="0">
              <a:solidFill>
                <a:schemeClr val="dk1"/>
              </a:solidFill>
              <a:latin typeface="Lato"/>
              <a:ea typeface="Lato"/>
              <a:cs typeface="Lato"/>
              <a:sym typeface="Lato"/>
            </a:endParaRPr>
          </a:p>
          <a:p>
            <a:pPr marL="25400" lvl="0">
              <a:lnSpc>
                <a:spcPct val="125000"/>
              </a:lnSpc>
              <a:buClr>
                <a:schemeClr val="dk1"/>
              </a:buClr>
              <a:buSzPts val="2400"/>
            </a:pPr>
            <a:endParaRPr lang="en-US" sz="2400" b="1" dirty="0">
              <a:solidFill>
                <a:schemeClr val="dk1"/>
              </a:solidFill>
              <a:latin typeface="Lato"/>
              <a:ea typeface="Lato"/>
              <a:cs typeface="Lato"/>
              <a:sym typeface="Lato"/>
            </a:endParaRPr>
          </a:p>
          <a:p>
            <a:pPr marL="25400" lvl="0">
              <a:lnSpc>
                <a:spcPct val="125000"/>
              </a:lnSpc>
              <a:buClr>
                <a:schemeClr val="dk1"/>
              </a:buClr>
              <a:buSzPts val="2400"/>
            </a:pPr>
            <a:r>
              <a:rPr lang="en-US" sz="2400" b="1" dirty="0">
                <a:solidFill>
                  <a:schemeClr val="dk1"/>
                </a:solidFill>
                <a:latin typeface="Lato"/>
                <a:ea typeface="Lato"/>
                <a:cs typeface="Lato"/>
                <a:sym typeface="Lato"/>
              </a:rPr>
              <a:t>84 Reponses</a:t>
            </a:r>
          </a:p>
        </p:txBody>
      </p:sp>
      <p:cxnSp>
        <p:nvCxnSpPr>
          <p:cNvPr id="11" name="Straight Connector 10">
            <a:extLst>
              <a:ext uri="{FF2B5EF4-FFF2-40B4-BE49-F238E27FC236}">
                <a16:creationId xmlns:a16="http://schemas.microsoft.com/office/drawing/2014/main" id="{CBEC94A9-4BFA-60DE-5525-BBCC00C000DE}"/>
              </a:ext>
            </a:extLst>
          </p:cNvPr>
          <p:cNvCxnSpPr>
            <a:cxnSpLocks/>
          </p:cNvCxnSpPr>
          <p:nvPr/>
        </p:nvCxnSpPr>
        <p:spPr>
          <a:xfrm>
            <a:off x="762000" y="5244795"/>
            <a:ext cx="4782235" cy="0"/>
          </a:xfrm>
          <a:prstGeom prst="line">
            <a:avLst/>
          </a:prstGeom>
          <a:ln w="254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8979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 name="Rectangle 2">
            <a:extLst>
              <a:ext uri="{FF2B5EF4-FFF2-40B4-BE49-F238E27FC236}">
                <a16:creationId xmlns:a16="http://schemas.microsoft.com/office/drawing/2014/main" id="{FF26B250-1D89-E77A-4870-0E903B8BC108}"/>
              </a:ext>
            </a:extLst>
          </p:cNvPr>
          <p:cNvSpPr/>
          <p:nvPr/>
        </p:nvSpPr>
        <p:spPr>
          <a:xfrm>
            <a:off x="0" y="0"/>
            <a:ext cx="60579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Google Shape;378;p6"/>
          <p:cNvSpPr txBox="1"/>
          <p:nvPr/>
        </p:nvSpPr>
        <p:spPr>
          <a:xfrm>
            <a:off x="810126" y="598978"/>
            <a:ext cx="755386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bg1"/>
                </a:solidFill>
                <a:latin typeface="Libre Baskerville"/>
                <a:ea typeface="Libre Baskerville"/>
                <a:cs typeface="Libre Baskerville"/>
                <a:sym typeface="Libre Baskerville"/>
              </a:rPr>
              <a:t>Survey Participants</a:t>
            </a:r>
            <a:endParaRPr sz="1600" dirty="0">
              <a:solidFill>
                <a:schemeClr val="bg1"/>
              </a:solidFill>
            </a:endParaRPr>
          </a:p>
        </p:txBody>
      </p:sp>
      <p:sp>
        <p:nvSpPr>
          <p:cNvPr id="379" name="Google Shape;379;p6"/>
          <p:cNvSpPr/>
          <p:nvPr/>
        </p:nvSpPr>
        <p:spPr>
          <a:xfrm>
            <a:off x="810126" y="1366173"/>
            <a:ext cx="3512786" cy="4875140"/>
          </a:xfrm>
          <a:prstGeom prst="rect">
            <a:avLst/>
          </a:prstGeom>
          <a:noFill/>
          <a:ln>
            <a:noFill/>
          </a:ln>
        </p:spPr>
        <p:txBody>
          <a:bodyPr spcFirstLastPara="1" wrap="square" lIns="91425" tIns="45700" rIns="91425" bIns="45700" anchor="t" anchorCtr="0">
            <a:spAutoFit/>
          </a:bodyPr>
          <a:lstStyle/>
          <a:p>
            <a:pPr marL="25400" lvl="0">
              <a:lnSpc>
                <a:spcPct val="140000"/>
              </a:lnSpc>
              <a:buClr>
                <a:schemeClr val="dk1"/>
              </a:buClr>
              <a:buSzPts val="2400"/>
            </a:pPr>
            <a:r>
              <a:rPr lang="en-US" sz="2400" kern="1200" dirty="0">
                <a:solidFill>
                  <a:schemeClr val="bg1"/>
                </a:solidFill>
                <a:latin typeface="Libre Baskerville" panose="02000000000000000000" pitchFamily="2" charset="0"/>
                <a:ea typeface="+mn-ea"/>
                <a:cs typeface="+mn-cs"/>
                <a:sym typeface="Lato"/>
              </a:rPr>
              <a:t>Mix of Org Types</a:t>
            </a:r>
            <a:br>
              <a:rPr lang="en-US" sz="2100" dirty="0">
                <a:solidFill>
                  <a:schemeClr val="bg1"/>
                </a:solidFill>
                <a:latin typeface="Lato"/>
                <a:ea typeface="Lato"/>
                <a:cs typeface="Lato"/>
                <a:sym typeface="Lato"/>
              </a:rPr>
            </a:br>
            <a:r>
              <a:rPr lang="en-US" sz="1800" dirty="0">
                <a:solidFill>
                  <a:schemeClr val="bg1"/>
                </a:solidFill>
                <a:latin typeface="Lato"/>
                <a:ea typeface="Lato"/>
                <a:cs typeface="Lato"/>
                <a:sym typeface="Lato"/>
              </a:rPr>
              <a:t>Arts &amp; Culture       </a:t>
            </a:r>
            <a:br>
              <a:rPr lang="en-US" sz="1800" dirty="0">
                <a:solidFill>
                  <a:schemeClr val="bg1"/>
                </a:solidFill>
                <a:latin typeface="Lato"/>
                <a:ea typeface="Lato"/>
                <a:cs typeface="Lato"/>
                <a:sym typeface="Lato"/>
              </a:rPr>
            </a:br>
            <a:r>
              <a:rPr lang="en-US" sz="1800" dirty="0">
                <a:solidFill>
                  <a:schemeClr val="bg1"/>
                </a:solidFill>
                <a:latin typeface="Lato"/>
                <a:ea typeface="Lato"/>
                <a:cs typeface="Lato"/>
                <a:sym typeface="Lato"/>
              </a:rPr>
              <a:t>Disaster/Int’l Relief Environmental</a:t>
            </a:r>
          </a:p>
          <a:p>
            <a:pPr marL="25400" lvl="0">
              <a:lnSpc>
                <a:spcPct val="140000"/>
              </a:lnSpc>
              <a:buClr>
                <a:schemeClr val="dk1"/>
              </a:buClr>
              <a:buSzPts val="2400"/>
            </a:pPr>
            <a:r>
              <a:rPr lang="en-US" sz="1800" dirty="0">
                <a:solidFill>
                  <a:schemeClr val="bg1"/>
                </a:solidFill>
                <a:latin typeface="Lato"/>
                <a:ea typeface="Lato"/>
                <a:cs typeface="Lato"/>
                <a:sym typeface="Lato"/>
              </a:rPr>
              <a:t>Health</a:t>
            </a:r>
          </a:p>
          <a:p>
            <a:pPr marL="25400" lvl="0">
              <a:lnSpc>
                <a:spcPct val="140000"/>
              </a:lnSpc>
              <a:buClr>
                <a:schemeClr val="dk1"/>
              </a:buClr>
              <a:buSzPts val="2400"/>
            </a:pPr>
            <a:r>
              <a:rPr lang="en-US" sz="1800" dirty="0">
                <a:solidFill>
                  <a:schemeClr val="bg1"/>
                </a:solidFill>
                <a:latin typeface="Lato"/>
                <a:ea typeface="Lato"/>
                <a:cs typeface="Lato"/>
                <a:sym typeface="Lato"/>
              </a:rPr>
              <a:t>Education, Hunger/Poverty</a:t>
            </a:r>
          </a:p>
          <a:p>
            <a:pPr marL="25400" lvl="0">
              <a:lnSpc>
                <a:spcPct val="140000"/>
              </a:lnSpc>
              <a:buClr>
                <a:schemeClr val="dk1"/>
              </a:buClr>
              <a:buSzPts val="2400"/>
            </a:pPr>
            <a:r>
              <a:rPr lang="en-US" sz="1800" dirty="0">
                <a:solidFill>
                  <a:schemeClr val="bg1"/>
                </a:solidFill>
                <a:latin typeface="Lato"/>
                <a:ea typeface="Lato"/>
                <a:cs typeface="Lato"/>
                <a:sym typeface="Lato"/>
              </a:rPr>
              <a:t>Public Media Organizing</a:t>
            </a:r>
          </a:p>
          <a:p>
            <a:pPr marL="25400" lvl="0">
              <a:lnSpc>
                <a:spcPct val="140000"/>
              </a:lnSpc>
              <a:buClr>
                <a:schemeClr val="dk1"/>
              </a:buClr>
              <a:buSzPts val="2400"/>
            </a:pPr>
            <a:r>
              <a:rPr lang="en-US" sz="1800" dirty="0">
                <a:solidFill>
                  <a:schemeClr val="bg1"/>
                </a:solidFill>
                <a:latin typeface="Lato"/>
                <a:ea typeface="Lato"/>
                <a:cs typeface="Lato"/>
                <a:sym typeface="Lato"/>
              </a:rPr>
              <a:t>Religious</a:t>
            </a:r>
          </a:p>
          <a:p>
            <a:pPr marL="25400" lvl="0">
              <a:lnSpc>
                <a:spcPct val="140000"/>
              </a:lnSpc>
              <a:buClr>
                <a:schemeClr val="dk1"/>
              </a:buClr>
              <a:buSzPts val="2400"/>
            </a:pPr>
            <a:r>
              <a:rPr lang="en-US" sz="1800" dirty="0">
                <a:solidFill>
                  <a:schemeClr val="bg1"/>
                </a:solidFill>
                <a:latin typeface="Lato"/>
                <a:ea typeface="Lato"/>
                <a:cs typeface="Lato"/>
                <a:sym typeface="Lato"/>
              </a:rPr>
              <a:t>Rights</a:t>
            </a:r>
          </a:p>
          <a:p>
            <a:pPr marL="25400" lvl="0">
              <a:lnSpc>
                <a:spcPct val="140000"/>
              </a:lnSpc>
              <a:buClr>
                <a:schemeClr val="dk1"/>
              </a:buClr>
              <a:buSzPts val="2400"/>
            </a:pPr>
            <a:r>
              <a:rPr lang="en-US" sz="1800" dirty="0">
                <a:solidFill>
                  <a:schemeClr val="bg1"/>
                </a:solidFill>
                <a:latin typeface="Lato"/>
                <a:ea typeface="Lato"/>
                <a:cs typeface="Lato"/>
                <a:sym typeface="Lato"/>
              </a:rPr>
              <a:t>Social Services Wildlife/Animal Welfare</a:t>
            </a:r>
          </a:p>
          <a:p>
            <a:pPr marL="25400" lvl="0">
              <a:lnSpc>
                <a:spcPct val="140000"/>
              </a:lnSpc>
              <a:buClr>
                <a:schemeClr val="dk1"/>
              </a:buClr>
              <a:buSzPts val="2400"/>
            </a:pPr>
            <a:r>
              <a:rPr lang="en-US" sz="1800" dirty="0">
                <a:solidFill>
                  <a:schemeClr val="bg1"/>
                </a:solidFill>
                <a:latin typeface="Lato"/>
                <a:ea typeface="Lato"/>
                <a:cs typeface="Lato"/>
                <a:sym typeface="Lato"/>
              </a:rPr>
              <a:t>Consultants</a:t>
            </a:r>
          </a:p>
        </p:txBody>
      </p:sp>
      <p:graphicFrame>
        <p:nvGraphicFramePr>
          <p:cNvPr id="2" name="Chart 1">
            <a:extLst>
              <a:ext uri="{FF2B5EF4-FFF2-40B4-BE49-F238E27FC236}">
                <a16:creationId xmlns:a16="http://schemas.microsoft.com/office/drawing/2014/main" id="{BA788BC6-F036-0FF3-CD5D-0966258F08F2}"/>
              </a:ext>
            </a:extLst>
          </p:cNvPr>
          <p:cNvGraphicFramePr/>
          <p:nvPr>
            <p:extLst>
              <p:ext uri="{D42A27DB-BD31-4B8C-83A1-F6EECF244321}">
                <p14:modId xmlns:p14="http://schemas.microsoft.com/office/powerpoint/2010/main" val="3760015678"/>
              </p:ext>
            </p:extLst>
          </p:nvPr>
        </p:nvGraphicFramePr>
        <p:xfrm>
          <a:off x="6401921" y="969640"/>
          <a:ext cx="6134100" cy="561796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oogle Shape;205;p2">
            <a:extLst>
              <a:ext uri="{FF2B5EF4-FFF2-40B4-BE49-F238E27FC236}">
                <a16:creationId xmlns:a16="http://schemas.microsoft.com/office/drawing/2014/main" id="{A3B789F3-E5A3-3AD4-14D0-056CB88C5BBB}"/>
              </a:ext>
            </a:extLst>
          </p:cNvPr>
          <p:cNvGrpSpPr/>
          <p:nvPr/>
        </p:nvGrpSpPr>
        <p:grpSpPr>
          <a:xfrm>
            <a:off x="768853" y="-24122"/>
            <a:ext cx="11432" cy="1195500"/>
            <a:chOff x="616453" y="-60"/>
            <a:chExt cx="11432" cy="1195500"/>
          </a:xfrm>
        </p:grpSpPr>
        <p:cxnSp>
          <p:nvCxnSpPr>
            <p:cNvPr id="10" name="Google Shape;206;p2">
              <a:extLst>
                <a:ext uri="{FF2B5EF4-FFF2-40B4-BE49-F238E27FC236}">
                  <a16:creationId xmlns:a16="http://schemas.microsoft.com/office/drawing/2014/main" id="{71542FB8-8E6D-DE1F-EA0C-EF3D136ADBB8}"/>
                </a:ext>
              </a:extLst>
            </p:cNvPr>
            <p:cNvCxnSpPr/>
            <p:nvPr/>
          </p:nvCxnSpPr>
          <p:spPr>
            <a:xfrm rot="-5400000">
              <a:off x="307785" y="872489"/>
              <a:ext cx="640200" cy="0"/>
            </a:xfrm>
            <a:prstGeom prst="straightConnector1">
              <a:avLst/>
            </a:prstGeom>
            <a:ln>
              <a:solidFill>
                <a:schemeClr val="bg1"/>
              </a:solidFill>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11" name="Google Shape;207;p2">
              <a:extLst>
                <a:ext uri="{FF2B5EF4-FFF2-40B4-BE49-F238E27FC236}">
                  <a16:creationId xmlns:a16="http://schemas.microsoft.com/office/drawing/2014/main" id="{09E9F70E-C622-1E3B-2CD3-05507CD77B30}"/>
                </a:ext>
              </a:extLst>
            </p:cNvPr>
            <p:cNvCxnSpPr/>
            <p:nvPr/>
          </p:nvCxnSpPr>
          <p:spPr>
            <a:xfrm rot="-5400000">
              <a:off x="18703" y="597690"/>
              <a:ext cx="1195500" cy="0"/>
            </a:xfrm>
            <a:prstGeom prst="straightConnector1">
              <a:avLst/>
            </a:prstGeom>
            <a:ln>
              <a:solidFill>
                <a:schemeClr val="bg1"/>
              </a:solidFill>
              <a:headEnd type="none" w="sm" len="sm"/>
              <a:tailEnd type="none" w="sm" len="sm"/>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5069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75" name="Google Shape;375;p6"/>
          <p:cNvGrpSpPr/>
          <p:nvPr/>
        </p:nvGrpSpPr>
        <p:grpSpPr>
          <a:xfrm>
            <a:off x="616453" y="-2"/>
            <a:ext cx="11432" cy="1195442"/>
            <a:chOff x="616453" y="-2"/>
            <a:chExt cx="11432" cy="1195442"/>
          </a:xfrm>
        </p:grpSpPr>
        <p:cxnSp>
          <p:nvCxnSpPr>
            <p:cNvPr id="376" name="Google Shape;376;p6"/>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377" name="Google Shape;377;p6"/>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378" name="Google Shape;378;p6"/>
          <p:cNvSpPr txBox="1"/>
          <p:nvPr/>
        </p:nvSpPr>
        <p:spPr>
          <a:xfrm>
            <a:off x="762000" y="564241"/>
            <a:ext cx="755386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Libre Baskerville"/>
                <a:ea typeface="Libre Baskerville"/>
                <a:cs typeface="Libre Baskerville"/>
                <a:sym typeface="Libre Baskerville"/>
              </a:rPr>
              <a:t>Survey </a:t>
            </a:r>
            <a:r>
              <a:rPr lang="en-US" sz="4000" b="1" dirty="0">
                <a:solidFill>
                  <a:schemeClr val="accent1"/>
                </a:solidFill>
                <a:latin typeface="Libre Baskerville"/>
                <a:ea typeface="Libre Baskerville"/>
                <a:cs typeface="Libre Baskerville"/>
                <a:sym typeface="Libre Baskerville"/>
              </a:rPr>
              <a:t>Participants</a:t>
            </a:r>
            <a:endParaRPr sz="1800" dirty="0"/>
          </a:p>
        </p:txBody>
      </p:sp>
      <p:graphicFrame>
        <p:nvGraphicFramePr>
          <p:cNvPr id="6" name="Chart 5">
            <a:extLst>
              <a:ext uri="{FF2B5EF4-FFF2-40B4-BE49-F238E27FC236}">
                <a16:creationId xmlns:a16="http://schemas.microsoft.com/office/drawing/2014/main" id="{7FD8EB70-1545-B5A5-6C60-0D31FA001E23}"/>
              </a:ext>
            </a:extLst>
          </p:cNvPr>
          <p:cNvGraphicFramePr/>
          <p:nvPr>
            <p:extLst>
              <p:ext uri="{D42A27DB-BD31-4B8C-83A1-F6EECF244321}">
                <p14:modId xmlns:p14="http://schemas.microsoft.com/office/powerpoint/2010/main" val="4185727462"/>
              </p:ext>
            </p:extLst>
          </p:nvPr>
        </p:nvGraphicFramePr>
        <p:xfrm>
          <a:off x="0" y="1374136"/>
          <a:ext cx="6057900" cy="4939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6AE78F7-B049-BF33-849A-CAE0AAA282D5}"/>
              </a:ext>
            </a:extLst>
          </p:cNvPr>
          <p:cNvGraphicFramePr/>
          <p:nvPr>
            <p:extLst>
              <p:ext uri="{D42A27DB-BD31-4B8C-83A1-F6EECF244321}">
                <p14:modId xmlns:p14="http://schemas.microsoft.com/office/powerpoint/2010/main" val="1263696460"/>
              </p:ext>
            </p:extLst>
          </p:nvPr>
        </p:nvGraphicFramePr>
        <p:xfrm>
          <a:off x="5949283" y="1564572"/>
          <a:ext cx="5787446" cy="4694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02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75" name="Google Shape;375;p6"/>
          <p:cNvGrpSpPr/>
          <p:nvPr/>
        </p:nvGrpSpPr>
        <p:grpSpPr>
          <a:xfrm>
            <a:off x="616453" y="-2"/>
            <a:ext cx="11432" cy="1195442"/>
            <a:chOff x="616453" y="-2"/>
            <a:chExt cx="11432" cy="1195442"/>
          </a:xfrm>
        </p:grpSpPr>
        <p:cxnSp>
          <p:nvCxnSpPr>
            <p:cNvPr id="376" name="Google Shape;376;p6"/>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377" name="Google Shape;377;p6"/>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graphicFrame>
        <p:nvGraphicFramePr>
          <p:cNvPr id="2" name="Chart 1">
            <a:extLst>
              <a:ext uri="{FF2B5EF4-FFF2-40B4-BE49-F238E27FC236}">
                <a16:creationId xmlns:a16="http://schemas.microsoft.com/office/drawing/2014/main" id="{966A9A8A-522D-9620-65C9-CA27402A87AF}"/>
              </a:ext>
            </a:extLst>
          </p:cNvPr>
          <p:cNvGraphicFramePr/>
          <p:nvPr>
            <p:extLst>
              <p:ext uri="{D42A27DB-BD31-4B8C-83A1-F6EECF244321}">
                <p14:modId xmlns:p14="http://schemas.microsoft.com/office/powerpoint/2010/main" val="3999502635"/>
              </p:ext>
            </p:extLst>
          </p:nvPr>
        </p:nvGraphicFramePr>
        <p:xfrm>
          <a:off x="-370390" y="1306374"/>
          <a:ext cx="6057900" cy="48629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0A72944-5DEE-102C-7F9F-C42BF397617B}"/>
              </a:ext>
            </a:extLst>
          </p:cNvPr>
          <p:cNvGraphicFramePr/>
          <p:nvPr>
            <p:extLst>
              <p:ext uri="{D42A27DB-BD31-4B8C-83A1-F6EECF244321}">
                <p14:modId xmlns:p14="http://schemas.microsoft.com/office/powerpoint/2010/main" val="4067051920"/>
              </p:ext>
            </p:extLst>
          </p:nvPr>
        </p:nvGraphicFramePr>
        <p:xfrm>
          <a:off x="5081286" y="1585249"/>
          <a:ext cx="7222603" cy="4560908"/>
        </p:xfrm>
        <a:graphic>
          <a:graphicData uri="http://schemas.openxmlformats.org/drawingml/2006/chart">
            <c:chart xmlns:c="http://schemas.openxmlformats.org/drawingml/2006/chart" xmlns:r="http://schemas.openxmlformats.org/officeDocument/2006/relationships" r:id="rId4"/>
          </a:graphicData>
        </a:graphic>
      </p:graphicFrame>
      <p:sp>
        <p:nvSpPr>
          <p:cNvPr id="4" name="Google Shape;378;p6">
            <a:extLst>
              <a:ext uri="{FF2B5EF4-FFF2-40B4-BE49-F238E27FC236}">
                <a16:creationId xmlns:a16="http://schemas.microsoft.com/office/drawing/2014/main" id="{C4C90E60-B516-6BC8-4A26-C49BBDF73AD6}"/>
              </a:ext>
            </a:extLst>
          </p:cNvPr>
          <p:cNvSpPr txBox="1"/>
          <p:nvPr/>
        </p:nvSpPr>
        <p:spPr>
          <a:xfrm>
            <a:off x="762000" y="564241"/>
            <a:ext cx="755386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Libre Baskerville"/>
                <a:ea typeface="Libre Baskerville"/>
                <a:cs typeface="Libre Baskerville"/>
                <a:sym typeface="Libre Baskerville"/>
              </a:rPr>
              <a:t>Survey </a:t>
            </a:r>
            <a:r>
              <a:rPr lang="en-US" sz="4000" b="1" dirty="0">
                <a:solidFill>
                  <a:schemeClr val="accent1"/>
                </a:solidFill>
                <a:latin typeface="Libre Baskerville"/>
                <a:ea typeface="Libre Baskerville"/>
                <a:cs typeface="Libre Baskerville"/>
                <a:sym typeface="Libre Baskerville"/>
              </a:rPr>
              <a:t>Participants</a:t>
            </a:r>
            <a:endParaRPr sz="1800" dirty="0"/>
          </a:p>
        </p:txBody>
      </p:sp>
    </p:spTree>
    <p:extLst>
      <p:ext uri="{BB962C8B-B14F-4D97-AF65-F5344CB8AC3E}">
        <p14:creationId xmlns:p14="http://schemas.microsoft.com/office/powerpoint/2010/main" val="198105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61999" y="596400"/>
            <a:ext cx="10676021"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Libre Baskerville"/>
                <a:ea typeface="Libre Baskerville"/>
                <a:cs typeface="Libre Baskerville"/>
                <a:sym typeface="Libre Baskerville"/>
              </a:rPr>
              <a:t>What Do These Teams Have in Common?</a:t>
            </a:r>
            <a:endParaRPr lang="en-US" sz="1600" b="1" dirty="0">
              <a:solidFill>
                <a:schemeClr val="tx1"/>
              </a:solidFill>
              <a:uFillTx/>
            </a:endParaRPr>
          </a:p>
        </p:txBody>
      </p:sp>
      <p:pic>
        <p:nvPicPr>
          <p:cNvPr id="247" name="Google Shape;247;p5"/>
          <p:cNvPicPr preferRelativeResize="0"/>
          <p:nvPr/>
        </p:nvPicPr>
        <p:blipFill rotWithShape="1">
          <a:blip r:embed="rId3"/>
          <a:srcRect/>
          <a:stretch/>
        </p:blipFill>
        <p:spPr>
          <a:xfrm>
            <a:off x="10627360" y="5643880"/>
            <a:ext cx="1280160" cy="960120"/>
          </a:xfrm>
          <a:prstGeom prst="rect">
            <a:avLst/>
          </a:prstGeom>
          <a:noFill/>
          <a:ln>
            <a:noFill/>
          </a:ln>
        </p:spPr>
      </p:pic>
      <p:sp>
        <p:nvSpPr>
          <p:cNvPr id="11" name="Google Shape;244;p5">
            <a:extLst>
              <a:ext uri="{FF2B5EF4-FFF2-40B4-BE49-F238E27FC236}">
                <a16:creationId xmlns:a16="http://schemas.microsoft.com/office/drawing/2014/main" id="{F6F4FD5A-17D5-1D1B-A72E-6E4BF18205D9}"/>
              </a:ext>
            </a:extLst>
          </p:cNvPr>
          <p:cNvSpPr txBox="1">
            <a:spLocks/>
          </p:cNvSpPr>
          <p:nvPr/>
        </p:nvSpPr>
        <p:spPr>
          <a:xfrm>
            <a:off x="1023127" y="1523940"/>
            <a:ext cx="10145745" cy="4862829"/>
          </a:xfrm>
          <a:prstGeom prst="rect">
            <a:avLst/>
          </a:prstGeom>
          <a:noFill/>
          <a:ln>
            <a:noFill/>
          </a:ln>
        </p:spPr>
        <p:txBody>
          <a:bodyPr spcFirstLastPara="1" wrap="square" lIns="91425" tIns="45700" rIns="91425" bIns="45700" anchor="t" anchorCtr="0">
            <a:spAutoFit/>
          </a:bodyPr>
          <a:lstStyle/>
          <a:p>
            <a:pPr marL="482600" lvl="0" indent="-457200">
              <a:lnSpc>
                <a:spcPct val="125000"/>
              </a:lnSpc>
              <a:spcBef>
                <a:spcPts val="1200"/>
              </a:spcBef>
              <a:buClr>
                <a:schemeClr val="dk1"/>
              </a:buClr>
              <a:buSzPts val="2400"/>
              <a:buFont typeface="+mj-lt"/>
              <a:buAutoNum type="arabicPeriod"/>
            </a:pPr>
            <a:r>
              <a:rPr lang="en-US" sz="2800" dirty="0">
                <a:solidFill>
                  <a:schemeClr val="dk1"/>
                </a:solidFill>
                <a:latin typeface="Lato"/>
                <a:ea typeface="Lato"/>
                <a:cs typeface="Lato"/>
                <a:sym typeface="Lato"/>
              </a:rPr>
              <a:t>Commitment to </a:t>
            </a:r>
            <a:r>
              <a:rPr lang="en-US" sz="2800" b="1" dirty="0">
                <a:solidFill>
                  <a:schemeClr val="accent2"/>
                </a:solidFill>
                <a:latin typeface="Lato"/>
                <a:ea typeface="Lato"/>
                <a:cs typeface="Lato"/>
                <a:sym typeface="Lato"/>
              </a:rPr>
              <a:t>engaging external audiences</a:t>
            </a:r>
          </a:p>
          <a:p>
            <a:pPr marL="482600" lvl="0" indent="-457200">
              <a:lnSpc>
                <a:spcPct val="125000"/>
              </a:lnSpc>
              <a:spcBef>
                <a:spcPts val="1200"/>
              </a:spcBef>
              <a:buClr>
                <a:schemeClr val="dk1"/>
              </a:buClr>
              <a:buSzPts val="2400"/>
              <a:buFont typeface="+mj-lt"/>
              <a:buAutoNum type="arabicPeriod"/>
            </a:pPr>
            <a:r>
              <a:rPr lang="en-US" sz="2800" dirty="0">
                <a:solidFill>
                  <a:schemeClr val="dk1"/>
                </a:solidFill>
                <a:latin typeface="Lato"/>
                <a:ea typeface="Lato"/>
                <a:cs typeface="Lato"/>
                <a:sym typeface="Lato"/>
              </a:rPr>
              <a:t>Responsibility for </a:t>
            </a:r>
            <a:r>
              <a:rPr lang="en-US" sz="2800" b="1" dirty="0">
                <a:solidFill>
                  <a:schemeClr val="accent2"/>
                </a:solidFill>
                <a:latin typeface="Lato"/>
                <a:ea typeface="Lato"/>
                <a:cs typeface="Lato"/>
                <a:sym typeface="Lato"/>
              </a:rPr>
              <a:t>messaging</a:t>
            </a:r>
            <a:r>
              <a:rPr lang="en-US" sz="2800" dirty="0">
                <a:solidFill>
                  <a:schemeClr val="dk1"/>
                </a:solidFill>
                <a:latin typeface="Lato"/>
                <a:ea typeface="Lato"/>
                <a:cs typeface="Lato"/>
                <a:sym typeface="Lato"/>
              </a:rPr>
              <a:t> and </a:t>
            </a:r>
            <a:r>
              <a:rPr lang="en-US" sz="2800" b="1" dirty="0">
                <a:solidFill>
                  <a:schemeClr val="accent2"/>
                </a:solidFill>
                <a:latin typeface="Lato"/>
                <a:ea typeface="Lato"/>
                <a:cs typeface="Lato"/>
                <a:sym typeface="Lato"/>
              </a:rPr>
              <a:t>message delivery</a:t>
            </a:r>
          </a:p>
          <a:p>
            <a:pPr marL="482600" lvl="0" indent="-457200">
              <a:lnSpc>
                <a:spcPct val="125000"/>
              </a:lnSpc>
              <a:spcBef>
                <a:spcPts val="1200"/>
              </a:spcBef>
              <a:buClr>
                <a:schemeClr val="dk1"/>
              </a:buClr>
              <a:buSzPts val="2400"/>
              <a:buFont typeface="+mj-lt"/>
              <a:buAutoNum type="arabicPeriod"/>
            </a:pPr>
            <a:r>
              <a:rPr lang="en-US" sz="2800" dirty="0">
                <a:solidFill>
                  <a:schemeClr val="dk1"/>
                </a:solidFill>
                <a:latin typeface="Lato"/>
                <a:ea typeface="Lato"/>
                <a:cs typeface="Lato"/>
                <a:sym typeface="Lato"/>
              </a:rPr>
              <a:t>Oriented towards </a:t>
            </a:r>
            <a:r>
              <a:rPr lang="en-US" sz="2800" b="1" dirty="0">
                <a:solidFill>
                  <a:schemeClr val="accent2"/>
                </a:solidFill>
                <a:latin typeface="Lato"/>
                <a:ea typeface="Lato"/>
                <a:cs typeface="Lato"/>
                <a:sym typeface="Lato"/>
              </a:rPr>
              <a:t>results and outcomes</a:t>
            </a:r>
            <a:r>
              <a:rPr lang="en-US" sz="2800" dirty="0">
                <a:solidFill>
                  <a:schemeClr val="dk1"/>
                </a:solidFill>
                <a:latin typeface="Lato"/>
                <a:ea typeface="Lato"/>
                <a:cs typeface="Lato"/>
                <a:sym typeface="Lato"/>
              </a:rPr>
              <a:t>: donations, likes, shares, mentions, placements, sign ups</a:t>
            </a:r>
          </a:p>
          <a:p>
            <a:pPr marL="482600" lvl="0" indent="-457200">
              <a:lnSpc>
                <a:spcPct val="125000"/>
              </a:lnSpc>
              <a:spcBef>
                <a:spcPts val="1200"/>
              </a:spcBef>
              <a:buClr>
                <a:schemeClr val="dk1"/>
              </a:buClr>
              <a:buSzPts val="2400"/>
              <a:buFont typeface="+mj-lt"/>
              <a:buAutoNum type="arabicPeriod"/>
            </a:pPr>
            <a:r>
              <a:rPr lang="en-US" sz="2800" dirty="0">
                <a:solidFill>
                  <a:schemeClr val="dk1"/>
                </a:solidFill>
                <a:latin typeface="Lato"/>
                <a:ea typeface="Lato"/>
                <a:cs typeface="Lato"/>
                <a:sym typeface="Lato"/>
              </a:rPr>
              <a:t>Mix of </a:t>
            </a:r>
            <a:r>
              <a:rPr lang="en-US" sz="2800" b="1" dirty="0">
                <a:solidFill>
                  <a:schemeClr val="accent2"/>
                </a:solidFill>
                <a:latin typeface="Lato"/>
                <a:ea typeface="Lato"/>
                <a:cs typeface="Lato"/>
                <a:sym typeface="Lato"/>
              </a:rPr>
              <a:t>one-to-one</a:t>
            </a:r>
            <a:r>
              <a:rPr lang="en-US" sz="2800" dirty="0">
                <a:solidFill>
                  <a:schemeClr val="dk1"/>
                </a:solidFill>
                <a:latin typeface="Lato"/>
                <a:ea typeface="Lato"/>
                <a:cs typeface="Lato"/>
                <a:sym typeface="Lato"/>
              </a:rPr>
              <a:t> (e.g. high touch) and </a:t>
            </a:r>
            <a:r>
              <a:rPr lang="en-US" sz="2800" b="1" dirty="0">
                <a:solidFill>
                  <a:schemeClr val="accent2"/>
                </a:solidFill>
                <a:latin typeface="Lato"/>
                <a:ea typeface="Lato"/>
                <a:cs typeface="Lato"/>
                <a:sym typeface="Lato"/>
              </a:rPr>
              <a:t>one-to-many</a:t>
            </a:r>
            <a:r>
              <a:rPr lang="en-US" sz="2800" dirty="0">
                <a:solidFill>
                  <a:schemeClr val="dk1"/>
                </a:solidFill>
                <a:latin typeface="Lato"/>
                <a:ea typeface="Lato"/>
                <a:cs typeface="Lato"/>
                <a:sym typeface="Lato"/>
              </a:rPr>
              <a:t> (e.g. mass market) approaches</a:t>
            </a:r>
          </a:p>
          <a:p>
            <a:pPr marL="25400" lvl="0">
              <a:lnSpc>
                <a:spcPct val="125000"/>
              </a:lnSpc>
              <a:buClr>
                <a:schemeClr val="dk1"/>
              </a:buClr>
              <a:buSzPts val="2400"/>
            </a:pPr>
            <a:endParaRPr lang="en-US" sz="2400" dirty="0">
              <a:solidFill>
                <a:schemeClr val="dk1"/>
              </a:solidFill>
              <a:latin typeface="Lato"/>
              <a:ea typeface="Lato"/>
              <a:cs typeface="Lato"/>
              <a:sym typeface="Lato"/>
            </a:endParaRPr>
          </a:p>
          <a:p>
            <a:pPr marL="457200" lvl="0" indent="-431800">
              <a:lnSpc>
                <a:spcPct val="125000"/>
              </a:lnSpc>
              <a:buClr>
                <a:schemeClr val="dk1"/>
              </a:buClr>
              <a:buSzPts val="2400"/>
              <a:buChar char="•"/>
            </a:pPr>
            <a:endParaRPr lang="en-US" sz="2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01305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616453" y="-2"/>
            <a:ext cx="11432" cy="1195442"/>
            <a:chOff x="616453" y="-2"/>
            <a:chExt cx="11432" cy="1195442"/>
          </a:xfrm>
        </p:grpSpPr>
        <p:cxnSp>
          <p:nvCxnSpPr>
            <p:cNvPr id="242" name="Google Shape;242;p5"/>
            <p:cNvCxnSpPr/>
            <p:nvPr/>
          </p:nvCxnSpPr>
          <p:spPr>
            <a:xfrm rot="5400000" flipH="1">
              <a:off x="307844" y="872549"/>
              <a:ext cx="640080" cy="1"/>
            </a:xfrm>
            <a:prstGeom prst="straightConnector1">
              <a:avLst/>
            </a:prstGeom>
            <a:noFill/>
            <a:ln w="25400" cap="flat" cmpd="sng">
              <a:solidFill>
                <a:schemeClr val="accent1"/>
              </a:solidFill>
              <a:prstDash val="solid"/>
              <a:miter lim="800000"/>
              <a:headEnd type="none" w="sm" len="sm"/>
              <a:tailEnd type="none" w="sm" len="sm"/>
            </a:ln>
          </p:spPr>
        </p:cxnSp>
        <p:cxnSp>
          <p:nvCxnSpPr>
            <p:cNvPr id="243" name="Google Shape;243;p5"/>
            <p:cNvCxnSpPr/>
            <p:nvPr/>
          </p:nvCxnSpPr>
          <p:spPr>
            <a:xfrm rot="-5400000">
              <a:off x="18732" y="597719"/>
              <a:ext cx="1195442"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5"/>
          <p:cNvSpPr txBox="1">
            <a:spLocks/>
          </p:cNvSpPr>
          <p:nvPr/>
        </p:nvSpPr>
        <p:spPr>
          <a:xfrm>
            <a:off x="762000" y="594394"/>
            <a:ext cx="90138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Libre Baskerville"/>
                <a:ea typeface="Libre Baskerville"/>
                <a:cs typeface="Libre Baskerville"/>
                <a:sym typeface="Libre Baskerville"/>
              </a:rPr>
              <a:t>Key Differences Between Org Types</a:t>
            </a:r>
            <a:endParaRPr lang="en-US" sz="1600" b="1" dirty="0">
              <a:solidFill>
                <a:schemeClr val="tx1"/>
              </a:solidFill>
              <a:uFillTx/>
            </a:endParaRPr>
          </a:p>
        </p:txBody>
      </p:sp>
      <p:sp>
        <p:nvSpPr>
          <p:cNvPr id="11" name="Google Shape;244;p5">
            <a:extLst>
              <a:ext uri="{FF2B5EF4-FFF2-40B4-BE49-F238E27FC236}">
                <a16:creationId xmlns:a16="http://schemas.microsoft.com/office/drawing/2014/main" id="{F6F4FD5A-17D5-1D1B-A72E-6E4BF18205D9}"/>
              </a:ext>
            </a:extLst>
          </p:cNvPr>
          <p:cNvSpPr txBox="1">
            <a:spLocks/>
          </p:cNvSpPr>
          <p:nvPr/>
        </p:nvSpPr>
        <p:spPr>
          <a:xfrm>
            <a:off x="856049" y="1572066"/>
            <a:ext cx="10145745" cy="4708941"/>
          </a:xfrm>
          <a:prstGeom prst="rect">
            <a:avLst/>
          </a:prstGeom>
          <a:noFill/>
          <a:ln>
            <a:noFill/>
          </a:ln>
        </p:spPr>
        <p:txBody>
          <a:bodyPr spcFirstLastPara="1" wrap="square" lIns="91425" tIns="45700" rIns="91425" bIns="45700" anchor="t" anchorCtr="0">
            <a:spAutoFit/>
          </a:bodyPr>
          <a:lstStyle/>
          <a:p>
            <a:pPr marL="25400" lvl="0">
              <a:spcBef>
                <a:spcPts val="1200"/>
              </a:spcBef>
              <a:buClr>
                <a:schemeClr val="dk1"/>
              </a:buClr>
              <a:buSzPts val="2400"/>
            </a:pPr>
            <a:r>
              <a:rPr lang="en-US" sz="2400" dirty="0">
                <a:solidFill>
                  <a:schemeClr val="dk1"/>
                </a:solidFill>
                <a:latin typeface="Lato"/>
                <a:ea typeface="Lato"/>
                <a:cs typeface="Lato"/>
                <a:sym typeface="Lato"/>
              </a:rPr>
              <a:t>Organizations differ the most based on:</a:t>
            </a:r>
          </a:p>
          <a:p>
            <a:pPr marL="457200" indent="-431800">
              <a:spcBef>
                <a:spcPts val="1200"/>
              </a:spcBef>
              <a:buClr>
                <a:schemeClr val="dk1"/>
              </a:buClr>
              <a:buSzPts val="2400"/>
              <a:buFont typeface="Arial"/>
              <a:buChar char="•"/>
            </a:pPr>
            <a:r>
              <a:rPr lang="en-US" sz="2400" b="1" dirty="0">
                <a:solidFill>
                  <a:schemeClr val="accent1"/>
                </a:solidFill>
                <a:latin typeface="Lato"/>
                <a:ea typeface="Lato"/>
                <a:cs typeface="Lato"/>
                <a:sym typeface="Lato"/>
              </a:rPr>
              <a:t>Org</a:t>
            </a:r>
            <a:r>
              <a:rPr lang="en-US" sz="2400" dirty="0">
                <a:solidFill>
                  <a:schemeClr val="dk1"/>
                </a:solidFill>
                <a:latin typeface="Lato"/>
                <a:ea typeface="Lato"/>
                <a:cs typeface="Lato"/>
                <a:sym typeface="Lato"/>
              </a:rPr>
              <a:t> </a:t>
            </a:r>
            <a:r>
              <a:rPr lang="en-US" sz="2400" b="1" dirty="0">
                <a:solidFill>
                  <a:schemeClr val="accent1"/>
                </a:solidFill>
                <a:latin typeface="Lato"/>
                <a:ea typeface="Lato"/>
                <a:cs typeface="Lato"/>
                <a:sym typeface="Lato"/>
              </a:rPr>
              <a:t>Size</a:t>
            </a:r>
            <a:r>
              <a:rPr lang="en-US" sz="2400" dirty="0">
                <a:solidFill>
                  <a:schemeClr val="dk1"/>
                </a:solidFill>
                <a:latin typeface="Lato"/>
                <a:ea typeface="Lato"/>
                <a:cs typeface="Lato"/>
                <a:sym typeface="Lato"/>
              </a:rPr>
              <a:t>: Smaller orgs tend to have less conflict.</a:t>
            </a:r>
          </a:p>
          <a:p>
            <a:pPr marL="457200" lvl="0" indent="-431800">
              <a:spcBef>
                <a:spcPts val="1200"/>
              </a:spcBef>
              <a:buClr>
                <a:schemeClr val="dk1"/>
              </a:buClr>
              <a:buSzPts val="2400"/>
              <a:buChar char="•"/>
            </a:pPr>
            <a:r>
              <a:rPr lang="en-US" sz="2400" b="1" dirty="0">
                <a:solidFill>
                  <a:schemeClr val="accent1"/>
                </a:solidFill>
                <a:latin typeface="Lato"/>
                <a:ea typeface="Lato"/>
                <a:cs typeface="Lato"/>
                <a:sym typeface="Lato"/>
              </a:rPr>
              <a:t>Mission</a:t>
            </a:r>
            <a:r>
              <a:rPr lang="en-US" sz="2400" dirty="0">
                <a:solidFill>
                  <a:schemeClr val="dk1"/>
                </a:solidFill>
                <a:latin typeface="Lato"/>
                <a:ea typeface="Lato"/>
                <a:cs typeface="Lato"/>
                <a:sym typeface="Lato"/>
              </a:rPr>
              <a:t> &amp; Orientation: Fundamental differences between think tanks (where content is queen) vs movement orgs (where fundraising and advocacy reign) vs foundations vs service providers vs higher ed</a:t>
            </a:r>
          </a:p>
          <a:p>
            <a:pPr marL="457200" lvl="0" indent="-431800">
              <a:spcBef>
                <a:spcPts val="1200"/>
              </a:spcBef>
              <a:buClr>
                <a:schemeClr val="dk1"/>
              </a:buClr>
              <a:buSzPts val="2400"/>
              <a:buChar char="•"/>
            </a:pPr>
            <a:r>
              <a:rPr lang="en-US" sz="2400" b="1" dirty="0">
                <a:solidFill>
                  <a:schemeClr val="accent1"/>
                </a:solidFill>
                <a:latin typeface="Lato"/>
                <a:ea typeface="Lato"/>
                <a:cs typeface="Lato"/>
                <a:sym typeface="Lato"/>
              </a:rPr>
              <a:t>Structure</a:t>
            </a:r>
            <a:r>
              <a:rPr lang="en-US" sz="2400" dirty="0">
                <a:solidFill>
                  <a:schemeClr val="dk1"/>
                </a:solidFill>
                <a:latin typeface="Lato"/>
                <a:ea typeface="Lato"/>
                <a:cs typeface="Lato"/>
                <a:sym typeface="Lato"/>
              </a:rPr>
              <a:t>: There tends to be less friction when </a:t>
            </a:r>
            <a:r>
              <a:rPr lang="en-US" sz="2400" dirty="0" err="1">
                <a:solidFill>
                  <a:schemeClr val="dk1"/>
                </a:solidFill>
                <a:latin typeface="Lato"/>
                <a:ea typeface="Lato"/>
                <a:cs typeface="Lato"/>
                <a:sym typeface="Lato"/>
              </a:rPr>
              <a:t>Comms+Dev</a:t>
            </a:r>
            <a:r>
              <a:rPr lang="en-US" sz="2400" dirty="0">
                <a:solidFill>
                  <a:schemeClr val="dk1"/>
                </a:solidFill>
                <a:latin typeface="Lato"/>
                <a:ea typeface="Lato"/>
                <a:cs typeface="Lato"/>
                <a:sym typeface="Lato"/>
              </a:rPr>
              <a:t> are one team vs distinct teams.</a:t>
            </a:r>
          </a:p>
          <a:p>
            <a:pPr marL="457200" lvl="0" indent="-431800">
              <a:spcBef>
                <a:spcPts val="1200"/>
              </a:spcBef>
              <a:buClr>
                <a:schemeClr val="dk1"/>
              </a:buClr>
              <a:buSzPts val="2400"/>
              <a:buChar char="•"/>
            </a:pPr>
            <a:r>
              <a:rPr lang="en-US" sz="2400" b="1" dirty="0">
                <a:solidFill>
                  <a:schemeClr val="accent1"/>
                </a:solidFill>
                <a:latin typeface="Lato"/>
                <a:ea typeface="Lato"/>
                <a:cs typeface="Lato"/>
                <a:sym typeface="Lato"/>
              </a:rPr>
              <a:t>Digital Model</a:t>
            </a:r>
            <a:r>
              <a:rPr lang="en-US" sz="2400" dirty="0">
                <a:solidFill>
                  <a:schemeClr val="dk1"/>
                </a:solidFill>
                <a:latin typeface="Lato"/>
                <a:ea typeface="Lato"/>
                <a:cs typeface="Lato"/>
                <a:sym typeface="Lato"/>
              </a:rPr>
              <a:t>: When digital is both centralized and distributed (hybrid structure), it can act as an ambassador between functions.</a:t>
            </a:r>
          </a:p>
          <a:p>
            <a:pPr marL="457200" lvl="0" indent="-431800">
              <a:lnSpc>
                <a:spcPct val="125000"/>
              </a:lnSpc>
              <a:buClr>
                <a:schemeClr val="dk1"/>
              </a:buClr>
              <a:buSzPts val="2400"/>
              <a:buChar char="•"/>
            </a:pPr>
            <a:endParaRPr lang="en-US" sz="2400" dirty="0">
              <a:solidFill>
                <a:schemeClr val="dk1"/>
              </a:solidFill>
              <a:latin typeface="Lato"/>
              <a:ea typeface="Lato"/>
              <a:cs typeface="Lato"/>
              <a:sym typeface="Lato"/>
            </a:endParaRPr>
          </a:p>
        </p:txBody>
      </p:sp>
      <p:pic>
        <p:nvPicPr>
          <p:cNvPr id="2" name="Google Shape;247;p5">
            <a:extLst>
              <a:ext uri="{FF2B5EF4-FFF2-40B4-BE49-F238E27FC236}">
                <a16:creationId xmlns:a16="http://schemas.microsoft.com/office/drawing/2014/main" id="{8E175A87-EE88-5E6D-A4B8-9A1195465013}"/>
              </a:ext>
            </a:extLst>
          </p:cNvPr>
          <p:cNvPicPr preferRelativeResize="0"/>
          <p:nvPr/>
        </p:nvPicPr>
        <p:blipFill rotWithShape="1">
          <a:blip r:embed="rId3"/>
          <a:srcRect/>
          <a:stretch/>
        </p:blipFill>
        <p:spPr>
          <a:xfrm>
            <a:off x="10627360" y="5643880"/>
            <a:ext cx="1280160" cy="960120"/>
          </a:xfrm>
          <a:prstGeom prst="rect">
            <a:avLst/>
          </a:prstGeom>
          <a:noFill/>
          <a:ln>
            <a:noFill/>
          </a:ln>
        </p:spPr>
      </p:pic>
    </p:spTree>
    <p:extLst>
      <p:ext uri="{BB962C8B-B14F-4D97-AF65-F5344CB8AC3E}">
        <p14:creationId xmlns:p14="http://schemas.microsoft.com/office/powerpoint/2010/main" val="215460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8"/>
          <p:cNvSpPr>
            <a:spLocks noGrp="1"/>
          </p:cNvSpPr>
          <p:nvPr>
            <p:ph type="pic" idx="2"/>
          </p:nvPr>
        </p:nvSpPr>
        <p:spPr>
          <a:xfrm>
            <a:off x="0" y="0"/>
            <a:ext cx="12192000" cy="6858000"/>
          </a:xfrm>
          <a:prstGeom prst="rect">
            <a:avLst/>
          </a:prstGeom>
          <a:solidFill>
            <a:srgbClr val="D6D6D6"/>
          </a:solid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023" name="Google Shape;1023;p3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1024" name="Google Shape;1024;p38"/>
          <p:cNvCxnSpPr/>
          <p:nvPr/>
        </p:nvCxnSpPr>
        <p:spPr>
          <a:xfrm>
            <a:off x="6096000" y="0"/>
            <a:ext cx="0" cy="1554480"/>
          </a:xfrm>
          <a:prstGeom prst="straightConnector1">
            <a:avLst/>
          </a:prstGeom>
          <a:noFill/>
          <a:ln w="9525" cap="flat" cmpd="sng">
            <a:solidFill>
              <a:schemeClr val="lt1"/>
            </a:solidFill>
            <a:prstDash val="solid"/>
            <a:miter lim="800000"/>
            <a:headEnd type="none" w="sm" len="sm"/>
            <a:tailEnd type="none" w="sm" len="sm"/>
          </a:ln>
        </p:spPr>
      </p:cxnSp>
      <p:cxnSp>
        <p:nvCxnSpPr>
          <p:cNvPr id="1025" name="Google Shape;1025;p38"/>
          <p:cNvCxnSpPr/>
          <p:nvPr/>
        </p:nvCxnSpPr>
        <p:spPr>
          <a:xfrm>
            <a:off x="6096000" y="679508"/>
            <a:ext cx="0" cy="931178"/>
          </a:xfrm>
          <a:prstGeom prst="straightConnector1">
            <a:avLst/>
          </a:prstGeom>
          <a:noFill/>
          <a:ln w="28575" cap="flat" cmpd="sng">
            <a:solidFill>
              <a:schemeClr val="lt1"/>
            </a:solidFill>
            <a:prstDash val="solid"/>
            <a:miter lim="800000"/>
            <a:headEnd type="none" w="sm" len="sm"/>
            <a:tailEnd type="none" w="sm" len="sm"/>
          </a:ln>
        </p:spPr>
      </p:cxnSp>
      <p:sp>
        <p:nvSpPr>
          <p:cNvPr id="1027" name="Google Shape;1027;p38"/>
          <p:cNvSpPr txBox="1"/>
          <p:nvPr/>
        </p:nvSpPr>
        <p:spPr>
          <a:xfrm>
            <a:off x="993914" y="2779797"/>
            <a:ext cx="10396324" cy="2554505"/>
          </a:xfrm>
          <a:prstGeom prst="rect">
            <a:avLst/>
          </a:prstGeom>
          <a:noFill/>
          <a:ln>
            <a:noFill/>
          </a:ln>
        </p:spPr>
        <p:txBody>
          <a:bodyPr spcFirstLastPara="1" wrap="square" lIns="91425" tIns="45700" rIns="91425" bIns="45700" anchor="t" anchorCtr="0">
            <a:spAutoFit/>
          </a:bodyPr>
          <a:lstStyle/>
          <a:p>
            <a:pPr marL="25400" lvl="0" algn="ctr">
              <a:lnSpc>
                <a:spcPct val="125000"/>
              </a:lnSpc>
              <a:buClr>
                <a:schemeClr val="dk1"/>
              </a:buClr>
              <a:buSzPts val="2400"/>
            </a:pPr>
            <a:r>
              <a:rPr lang="en-US" sz="3200" dirty="0">
                <a:solidFill>
                  <a:schemeClr val="bg1"/>
                </a:solidFill>
                <a:latin typeface="Lato"/>
                <a:ea typeface="Lato"/>
                <a:cs typeface="Lato"/>
                <a:sym typeface="Lato"/>
              </a:rPr>
              <a:t>Success of marketing/comms and fundraising are not mutually exclusive. When true collaboration and alignment between these efforts takes place, the results are scalable, significant and a win-win for all.</a:t>
            </a:r>
          </a:p>
        </p:txBody>
      </p:sp>
      <p:pic>
        <p:nvPicPr>
          <p:cNvPr id="2" name="Graphic 1" descr="Closed quotation mark with solid fill">
            <a:extLst>
              <a:ext uri="{FF2B5EF4-FFF2-40B4-BE49-F238E27FC236}">
                <a16:creationId xmlns:a16="http://schemas.microsoft.com/office/drawing/2014/main" id="{AA6DCC02-CD47-48D1-09D9-6A910EBF0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5600" y="1686560"/>
            <a:ext cx="1320800" cy="1320800"/>
          </a:xfrm>
          <a:prstGeom prst="rect">
            <a:avLst/>
          </a:prstGeom>
        </p:spPr>
      </p:pic>
    </p:spTree>
    <p:extLst>
      <p:ext uri="{BB962C8B-B14F-4D97-AF65-F5344CB8AC3E}">
        <p14:creationId xmlns:p14="http://schemas.microsoft.com/office/powerpoint/2010/main" val="377853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CC Palette Colors">
      <a:dk1>
        <a:srgbClr val="333333"/>
      </a:dk1>
      <a:lt1>
        <a:srgbClr val="FFFFFF"/>
      </a:lt1>
      <a:dk2>
        <a:srgbClr val="1F2022"/>
      </a:dk2>
      <a:lt2>
        <a:srgbClr val="ECEBE8"/>
      </a:lt2>
      <a:accent1>
        <a:srgbClr val="D10058"/>
      </a:accent1>
      <a:accent2>
        <a:srgbClr val="00ADCE"/>
      </a:accent2>
      <a:accent3>
        <a:srgbClr val="D9A024"/>
      </a:accent3>
      <a:accent4>
        <a:srgbClr val="A30041"/>
      </a:accent4>
      <a:accent5>
        <a:srgbClr val="637B81"/>
      </a:accent5>
      <a:accent6>
        <a:srgbClr val="A30041"/>
      </a:accent6>
      <a:hlink>
        <a:srgbClr val="A30041"/>
      </a:hlink>
      <a:folHlink>
        <a:srgbClr val="A300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34643</TotalTime>
  <Words>1145</Words>
  <Application>Microsoft Macintosh PowerPoint</Application>
  <PresentationFormat>Widescreen</PresentationFormat>
  <Paragraphs>157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Lato</vt:lpstr>
      <vt:lpstr>Calibri</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Misty McLaughlin</cp:lastModifiedBy>
  <cp:revision>127</cp:revision>
  <dcterms:created xsi:type="dcterms:W3CDTF">2016-10-26T11:13:46Z</dcterms:created>
  <dcterms:modified xsi:type="dcterms:W3CDTF">2023-04-13T19:29:46Z</dcterms:modified>
</cp:coreProperties>
</file>